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4"/>
  </p:notesMasterIdLst>
  <p:sldIdLst>
    <p:sldId id="256" r:id="rId2"/>
    <p:sldId id="286" r:id="rId3"/>
    <p:sldId id="267" r:id="rId4"/>
    <p:sldId id="277" r:id="rId5"/>
    <p:sldId id="279" r:id="rId6"/>
    <p:sldId id="296" r:id="rId7"/>
    <p:sldId id="297" r:id="rId8"/>
    <p:sldId id="291" r:id="rId9"/>
    <p:sldId id="292" r:id="rId10"/>
    <p:sldId id="293" r:id="rId11"/>
    <p:sldId id="298" r:id="rId12"/>
    <p:sldId id="299" r:id="rId13"/>
    <p:sldId id="300" r:id="rId14"/>
    <p:sldId id="301" r:id="rId15"/>
    <p:sldId id="282" r:id="rId16"/>
    <p:sldId id="283" r:id="rId17"/>
    <p:sldId id="284" r:id="rId18"/>
    <p:sldId id="287" r:id="rId19"/>
    <p:sldId id="285" r:id="rId20"/>
    <p:sldId id="302" r:id="rId21"/>
    <p:sldId id="303" r:id="rId22"/>
    <p:sldId id="278" r:id="rId23"/>
  </p:sldIdLst>
  <p:sldSz cx="18288000" cy="10287000"/>
  <p:notesSz cx="6858000" cy="9144000"/>
  <p:embeddedFontLst>
    <p:embeddedFont>
      <p:font typeface="Hakgyoansim Jiugae R" panose="02020603020101020101" pitchFamily="18" charset="-127"/>
      <p:regular r:id="rId25"/>
    </p:embeddedFont>
    <p:embeddedFont>
      <p:font typeface="Pretendard Bold" panose="02000803000000020004" pitchFamily="2" charset="-127"/>
      <p:bold r:id="rId26"/>
    </p:embeddedFont>
    <p:embeddedFont>
      <p:font typeface="Pretendard ExtraBold" panose="02000903000000020004" pitchFamily="2" charset="-127"/>
      <p:bold r:id="rId27"/>
    </p:embeddedFont>
    <p:embeddedFont>
      <p:font typeface="Pretendard Regular" panose="02000503000000020004" pitchFamily="2" charset="-127"/>
      <p:regular r:id="rId28"/>
    </p:embeddedFont>
    <p:embeddedFont>
      <p:font typeface="맑은 고딕" panose="020B0503020000020004" pitchFamily="34" charset="-127"/>
      <p:regular r:id="rId29"/>
      <p:bold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F0F6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741" autoAdjust="0"/>
    <p:restoredTop sz="94558" autoAdjust="0"/>
  </p:normalViewPr>
  <p:slideViewPr>
    <p:cSldViewPr>
      <p:cViewPr>
        <p:scale>
          <a:sx n="61" d="100"/>
          <a:sy n="61" d="100"/>
        </p:scale>
        <p:origin x="1400" y="84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7633C9-AFD6-1045-8D40-BFB4A1F9379E}" type="datetimeFigureOut">
              <a:rPr kumimoji="1" lang="ko-KR" altLang="en-US" smtClean="0"/>
              <a:t>2024. 10. 11.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92B514-6663-7749-BA90-B6CAC82C15F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886675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92B514-6663-7749-BA90-B6CAC82C15F8}" type="slidenum">
              <a:rPr kumimoji="1" lang="ko-KR" altLang="en-US" smtClean="0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554763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92B514-6663-7749-BA90-B6CAC82C15F8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830315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92B514-6663-7749-BA90-B6CAC82C15F8}" type="slidenum">
              <a:rPr kumimoji="1" lang="ko-KR" altLang="en-US" smtClean="0"/>
              <a:t>10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109048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5E82DA-1042-B9BC-694B-8639517FD7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F215FFB-8FDB-ACDF-5120-30EE4FFB048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0D4C4CD-746A-781E-AD09-34A98EBB98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E01581B-8D85-316D-778F-34E3FA570C2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92B514-6663-7749-BA90-B6CAC82C15F8}" type="slidenum">
              <a:rPr kumimoji="1" lang="ko-KR" altLang="en-US" smtClean="0"/>
              <a:t>11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626623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6430DC-FF40-F9C1-999A-9AD4A23F09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E0CE91D-947C-84B9-0668-82EFC762BE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4477AF5-3EC2-476D-1A80-8EC2EDBF45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444244F-336A-157F-C1A4-87C38F3521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92B514-6663-7749-BA90-B6CAC82C15F8}" type="slidenum">
              <a:rPr kumimoji="1" lang="ko-KR" altLang="en-US" smtClean="0"/>
              <a:t>12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697999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92B514-6663-7749-BA90-B6CAC82C15F8}" type="slidenum">
              <a:rPr kumimoji="1" lang="ko-KR" altLang="en-US" smtClean="0"/>
              <a:t>15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48646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92B514-6663-7749-BA90-B6CAC82C15F8}" type="slidenum">
              <a:rPr kumimoji="1" lang="ko-KR" altLang="en-US" smtClean="0"/>
              <a:t>20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220263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92B514-6663-7749-BA90-B6CAC82C15F8}" type="slidenum">
              <a:rPr kumimoji="1" lang="ko-KR" altLang="en-US" smtClean="0"/>
              <a:t>22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269558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10/11/24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jpe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0F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333500"/>
            <a:ext cx="18364200" cy="763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" y="1511300"/>
            <a:ext cx="18364200" cy="7251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66900" y="7023100"/>
            <a:ext cx="7937500" cy="254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828800" y="7315200"/>
            <a:ext cx="79629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3000" b="1">
                <a:solidFill>
                  <a:srgbClr val="111111"/>
                </a:solidFill>
                <a:latin typeface="Pretendard Bold"/>
              </a:rPr>
              <a:t>Team A : </a:t>
            </a:r>
            <a:r>
              <a:rPr lang="en-US" sz="3000" b="1" i="0" u="none" strike="noStrike">
                <a:solidFill>
                  <a:srgbClr val="111111"/>
                </a:solidFill>
                <a:latin typeface="Pretendard Bold"/>
              </a:rPr>
              <a:t>A</a:t>
            </a:r>
            <a:r>
              <a:rPr lang="en-US" sz="3000" b="1" i="0" u="none" strike="noStrike" dirty="0">
                <a:solidFill>
                  <a:srgbClr val="111111"/>
                </a:solidFill>
                <a:latin typeface="Pretendard Bold"/>
              </a:rPr>
              <a:t>+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752600" y="4559300"/>
            <a:ext cx="8763000" cy="1244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1300"/>
              </a:lnSpc>
            </a:pPr>
            <a:r>
              <a:rPr lang="en-US" sz="7000" b="0" i="0" u="none" strike="noStrike" spc="-200" dirty="0" err="1">
                <a:solidFill>
                  <a:srgbClr val="FD4971"/>
                </a:solidFill>
                <a:latin typeface="Hakgyoansim Jiugae R"/>
              </a:rPr>
              <a:t>Housit</a:t>
            </a:r>
            <a:r>
              <a:rPr lang="en-US" sz="7000" b="0" i="0" u="none" strike="noStrike" spc="-200" dirty="0">
                <a:solidFill>
                  <a:srgbClr val="FD4971"/>
                </a:solidFill>
                <a:latin typeface="Hakgyoansim Jiugae R"/>
              </a:rPr>
              <a:t>- </a:t>
            </a:r>
            <a:r>
              <a:rPr lang="en-US" sz="7000" b="0" i="0" u="none" strike="noStrike" spc="-200" dirty="0" err="1">
                <a:solidFill>
                  <a:srgbClr val="FD4971"/>
                </a:solidFill>
                <a:latin typeface="Hakgyoansim Jiugae R"/>
              </a:rPr>
              <a:t>hows</a:t>
            </a:r>
            <a:r>
              <a:rPr lang="en-US" sz="7000" b="0" i="0" u="none" strike="noStrike" spc="-200" dirty="0">
                <a:solidFill>
                  <a:srgbClr val="FD4971"/>
                </a:solidFill>
                <a:latin typeface="Hakgyoansim Jiugae R"/>
              </a:rPr>
              <a:t> it?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68100" y="723900"/>
            <a:ext cx="7251700" cy="91059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077700" y="1079500"/>
            <a:ext cx="4025900" cy="80518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001500" y="4064000"/>
            <a:ext cx="3886200" cy="388620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538200" y="3543300"/>
            <a:ext cx="1752600" cy="1765300"/>
          </a:xfrm>
          <a:prstGeom prst="rect">
            <a:avLst/>
          </a:prstGeom>
          <a:effectLst>
            <a:outerShdw blurRad="30511" dist="161567" dir="2700000">
              <a:srgbClr val="000000">
                <a:alpha val="50000"/>
              </a:srgbClr>
            </a:outerShdw>
          </a:effectLst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>
            <a:alphaModFix amt="50000"/>
          </a:blip>
          <a:stretch>
            <a:fillRect/>
          </a:stretch>
        </p:blipFill>
        <p:spPr>
          <a:xfrm>
            <a:off x="12890500" y="4584700"/>
            <a:ext cx="3022600" cy="1905000"/>
          </a:xfrm>
          <a:prstGeom prst="rect">
            <a:avLst/>
          </a:prstGeom>
          <a:effectLst>
            <a:outerShdw blurRad="36182" dist="175942" dir="2700000">
              <a:srgbClr val="000000">
                <a:alpha val="50000"/>
              </a:srgbClr>
            </a:outerShdw>
          </a:effectLst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446000" y="1638300"/>
            <a:ext cx="1498600" cy="15113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852400" y="1930400"/>
            <a:ext cx="647700" cy="9271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614400" y="2311400"/>
            <a:ext cx="1079500" cy="10922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3830300" y="2476500"/>
            <a:ext cx="723900" cy="7239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4693900" y="7442200"/>
            <a:ext cx="1193800" cy="12065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4947900" y="7797800"/>
            <a:ext cx="711200" cy="5080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3855700" y="7886700"/>
            <a:ext cx="1079500" cy="10922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4008100" y="8089900"/>
            <a:ext cx="774700" cy="673100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>
            <a:off x="1701800" y="5930900"/>
            <a:ext cx="8674100" cy="622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3500" b="0" i="0" u="none" strike="noStrike" dirty="0">
                <a:solidFill>
                  <a:srgbClr val="000000"/>
                </a:solidFill>
                <a:latin typeface="Hakgyoansim Jiugae R"/>
              </a:rPr>
              <a:t>:</a:t>
            </a:r>
            <a:r>
              <a:rPr lang="en-US" sz="3500" b="0" i="0" u="none" strike="noStrike" dirty="0" err="1">
                <a:solidFill>
                  <a:srgbClr val="000000"/>
                </a:solidFill>
                <a:latin typeface="Hakgyoansim Jiugae R"/>
              </a:rPr>
              <a:t>HouseCare</a:t>
            </a:r>
            <a:r>
              <a:rPr lang="en-US" sz="3500" b="0" i="0" u="none" strike="noStrike" dirty="0">
                <a:solidFill>
                  <a:srgbClr val="000000"/>
                </a:solidFill>
                <a:latin typeface="Hakgyoansim Jiugae R"/>
              </a:rPr>
              <a:t> Mobile Application </a:t>
            </a:r>
          </a:p>
        </p:txBody>
      </p:sp>
      <p:sp>
        <p:nvSpPr>
          <p:cNvPr id="26" name="TextBox 5">
            <a:extLst>
              <a:ext uri="{FF2B5EF4-FFF2-40B4-BE49-F238E27FC236}">
                <a16:creationId xmlns:a16="http://schemas.microsoft.com/office/drawing/2014/main" id="{7DB384AC-5101-2868-CF17-8C0A40FD917F}"/>
              </a:ext>
            </a:extLst>
          </p:cNvPr>
          <p:cNvSpPr txBox="1"/>
          <p:nvPr/>
        </p:nvSpPr>
        <p:spPr>
          <a:xfrm>
            <a:off x="4413250" y="7404100"/>
            <a:ext cx="79629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400" b="1" i="0" u="none" strike="noStrike" dirty="0">
                <a:solidFill>
                  <a:srgbClr val="111111"/>
                </a:solidFill>
                <a:latin typeface="Pretendard Bold"/>
              </a:rPr>
              <a:t>Minsoo KIM, </a:t>
            </a:r>
            <a:r>
              <a:rPr lang="en-US" sz="2400" b="1" i="0" u="none" strike="noStrike" dirty="0" err="1">
                <a:solidFill>
                  <a:srgbClr val="111111"/>
                </a:solidFill>
                <a:latin typeface="Pretendard Bold"/>
              </a:rPr>
              <a:t>Seoyoung</a:t>
            </a:r>
            <a:r>
              <a:rPr lang="en-US" sz="2400" b="1" i="0" u="none" strike="noStrike" dirty="0">
                <a:solidFill>
                  <a:srgbClr val="111111"/>
                </a:solidFill>
                <a:latin typeface="Pretendard Bold"/>
              </a:rPr>
              <a:t> </a:t>
            </a:r>
            <a:r>
              <a:rPr lang="en-US" sz="2400" b="1" dirty="0">
                <a:solidFill>
                  <a:srgbClr val="111111"/>
                </a:solidFill>
                <a:latin typeface="Pretendard Bold"/>
              </a:rPr>
              <a:t>JO, </a:t>
            </a:r>
            <a:r>
              <a:rPr lang="en-US" sz="2400" b="1" dirty="0" err="1">
                <a:solidFill>
                  <a:srgbClr val="111111"/>
                </a:solidFill>
                <a:latin typeface="Pretendard Bold"/>
              </a:rPr>
              <a:t>Seoyoung</a:t>
            </a:r>
            <a:r>
              <a:rPr lang="en-US" sz="2400" b="1" dirty="0">
                <a:solidFill>
                  <a:srgbClr val="111111"/>
                </a:solidFill>
                <a:latin typeface="Pretendard Bold"/>
              </a:rPr>
              <a:t> JIN,</a:t>
            </a:r>
          </a:p>
          <a:p>
            <a:pPr lvl="0" algn="l">
              <a:lnSpc>
                <a:spcPct val="116199"/>
              </a:lnSpc>
            </a:pPr>
            <a:r>
              <a:rPr lang="en-US" sz="2400" b="1" i="0" u="none" strike="noStrike" dirty="0" err="1">
                <a:solidFill>
                  <a:srgbClr val="111111"/>
                </a:solidFill>
                <a:latin typeface="Pretendard Bold"/>
              </a:rPr>
              <a:t>Jinwook</a:t>
            </a:r>
            <a:r>
              <a:rPr lang="en-US" sz="2400" b="1" i="0" u="none" strike="noStrike" dirty="0">
                <a:solidFill>
                  <a:srgbClr val="111111"/>
                </a:solidFill>
                <a:latin typeface="Pretendard Bold"/>
              </a:rPr>
              <a:t> CHOI, Sooyoung HWANG</a:t>
            </a:r>
          </a:p>
        </p:txBody>
      </p:sp>
      <p:sp>
        <p:nvSpPr>
          <p:cNvPr id="27" name="TextBox 5">
            <a:extLst>
              <a:ext uri="{FF2B5EF4-FFF2-40B4-BE49-F238E27FC236}">
                <a16:creationId xmlns:a16="http://schemas.microsoft.com/office/drawing/2014/main" id="{8FF4DBDB-0BC5-46B4-45BB-64FE5BB50E78}"/>
              </a:ext>
            </a:extLst>
          </p:cNvPr>
          <p:cNvSpPr txBox="1"/>
          <p:nvPr/>
        </p:nvSpPr>
        <p:spPr>
          <a:xfrm>
            <a:off x="1498600" y="1943100"/>
            <a:ext cx="79629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3000" b="1" dirty="0">
                <a:solidFill>
                  <a:srgbClr val="111111"/>
                </a:solidFill>
                <a:latin typeface="Pretendard Bold"/>
              </a:rPr>
              <a:t>Weekly Progress, Oct 11</a:t>
            </a:r>
            <a:r>
              <a:rPr lang="en-US" sz="3000" b="1" baseline="30000" dirty="0">
                <a:solidFill>
                  <a:srgbClr val="111111"/>
                </a:solidFill>
                <a:latin typeface="Pretendard Bold"/>
              </a:rPr>
              <a:t>st</a:t>
            </a:r>
            <a:r>
              <a:rPr lang="en-US" sz="3000" b="1" dirty="0">
                <a:solidFill>
                  <a:srgbClr val="111111"/>
                </a:solidFill>
                <a:latin typeface="Pretendard Bold"/>
              </a:rPr>
              <a:t>, 2024</a:t>
            </a:r>
            <a:endParaRPr lang="en-US" sz="3000" b="1" i="0" u="none" strike="noStrike" dirty="0">
              <a:solidFill>
                <a:srgbClr val="111111"/>
              </a:solidFill>
              <a:latin typeface="Pretendard 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C8F0D6-1D22-0A28-24DF-52A844EFCC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BF1BFDD-2016-FE52-B258-7364CE08B1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1" y="1257301"/>
            <a:ext cx="16459200" cy="7263318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0407647B-019B-90DC-C838-815FB52D08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460500" y="-457200"/>
            <a:ext cx="19265900" cy="80010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D34893AE-F214-5826-BE4D-55AE00DC34DD}"/>
              </a:ext>
            </a:extLst>
          </p:cNvPr>
          <p:cNvSpPr txBox="1"/>
          <p:nvPr/>
        </p:nvSpPr>
        <p:spPr>
          <a:xfrm>
            <a:off x="381000" y="723900"/>
            <a:ext cx="17945101" cy="977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5500" b="0" i="0" u="none" strike="noStrike" spc="-100" dirty="0">
                <a:solidFill>
                  <a:srgbClr val="111111"/>
                </a:solidFill>
                <a:latin typeface="Hakgyoansim Jiugae R"/>
              </a:rPr>
              <a:t>Feature Details : </a:t>
            </a:r>
            <a:r>
              <a:rPr lang="en-US" sz="5500" spc="-100" dirty="0">
                <a:solidFill>
                  <a:srgbClr val="111111"/>
                </a:solidFill>
                <a:latin typeface="Hakgyoansim Jiugae R"/>
              </a:rPr>
              <a:t>Clean</a:t>
            </a:r>
            <a:endParaRPr lang="en-US" sz="5500" i="0" u="none" strike="noStrike" spc="-100" dirty="0">
              <a:solidFill>
                <a:srgbClr val="111111"/>
              </a:solidFill>
              <a:latin typeface="Hakgyoansim Jiugae R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BAD07A-B492-B62D-3F1A-110D41A0C57D}"/>
              </a:ext>
            </a:extLst>
          </p:cNvPr>
          <p:cNvSpPr txBox="1"/>
          <p:nvPr/>
        </p:nvSpPr>
        <p:spPr>
          <a:xfrm>
            <a:off x="1212850" y="8572500"/>
            <a:ext cx="482600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altLang="ko-KR" sz="2000" b="1" dirty="0"/>
              <a:t>Features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US" altLang="ko-KR" sz="2000" dirty="0"/>
              <a:t>Cleaning area make/modify/delete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altLang="ko-KR" sz="2000" dirty="0"/>
              <a:t>Cleaning period &amp; set day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altLang="ko-KR" sz="2000" dirty="0"/>
              <a:t>Assign cleaning area manager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9E0D4A-BB5F-7AFA-7931-3ACAD2257FCA}"/>
              </a:ext>
            </a:extLst>
          </p:cNvPr>
          <p:cNvSpPr txBox="1"/>
          <p:nvPr/>
        </p:nvSpPr>
        <p:spPr>
          <a:xfrm>
            <a:off x="5156200" y="8785666"/>
            <a:ext cx="4826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US" altLang="ko-KR" sz="2000" dirty="0"/>
              <a:t>Cleaning area random roulette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altLang="ko-KR" sz="2000" dirty="0"/>
              <a:t>Select member, cleaning area &amp;</a:t>
            </a:r>
            <a:r>
              <a:rPr lang="ko-KR" altLang="en-US" sz="2000" dirty="0"/>
              <a:t> </a:t>
            </a:r>
            <a:r>
              <a:rPr lang="en-US" altLang="ko-KR" sz="2000" dirty="0"/>
              <a:t>Spin</a:t>
            </a:r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8C13EB80-1DC2-6288-CAD8-38B46857A7D6}"/>
              </a:ext>
            </a:extLst>
          </p:cNvPr>
          <p:cNvSpPr txBox="1"/>
          <p:nvPr/>
        </p:nvSpPr>
        <p:spPr>
          <a:xfrm>
            <a:off x="9607550" y="8420100"/>
            <a:ext cx="853440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altLang="ko-KR" sz="2000" b="1" dirty="0">
                <a:solidFill>
                  <a:srgbClr val="FF0000"/>
                </a:solidFill>
              </a:rPr>
              <a:t>Challenge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US" altLang="ko-KR" sz="2000" dirty="0"/>
              <a:t>Cleaning area card view pictogram</a:t>
            </a:r>
            <a:br>
              <a:rPr lang="en-US" altLang="ko-KR" sz="2000" dirty="0"/>
            </a:br>
            <a:r>
              <a:rPr lang="en-US" altLang="ko-KR" sz="2000" dirty="0"/>
              <a:t>-&gt;</a:t>
            </a:r>
            <a:r>
              <a:rPr lang="ko-KR" altLang="en-US" sz="2000" dirty="0"/>
              <a:t> </a:t>
            </a:r>
            <a:r>
              <a:rPr lang="en" altLang="ko-KR" sz="2000" dirty="0"/>
              <a:t>Select 'Type' when creating/modifying cleaning area -&gt; Image setting</a:t>
            </a:r>
            <a:endParaRPr lang="en-US" altLang="ko-KR" sz="2000" dirty="0"/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US" altLang="ko-KR" sz="2000" dirty="0"/>
              <a:t>Change the order of  the cleaning area</a:t>
            </a:r>
            <a:r>
              <a:rPr lang="ko-KR" altLang="en-US" sz="2000" dirty="0"/>
              <a:t> </a:t>
            </a:r>
            <a:br>
              <a:rPr lang="en-US" altLang="ko-KR" sz="2000" dirty="0"/>
            </a:br>
            <a:r>
              <a:rPr lang="en-US" altLang="ko-KR" sz="2000" dirty="0"/>
              <a:t>–&gt;</a:t>
            </a:r>
            <a:r>
              <a:rPr lang="ko-KR" altLang="en-US" sz="2000" dirty="0"/>
              <a:t> </a:t>
            </a:r>
            <a:r>
              <a:rPr lang="en-US" altLang="ko-KR" sz="2000" dirty="0"/>
              <a:t>How to save after user interaction?</a:t>
            </a:r>
            <a:br>
              <a:rPr lang="en-US" altLang="ko-KR" sz="2000" dirty="0"/>
            </a:br>
            <a:r>
              <a:rPr lang="en-US" altLang="ko-KR" sz="2000" dirty="0"/>
              <a:t>-&gt;</a:t>
            </a:r>
            <a:r>
              <a:rPr lang="ko-KR" altLang="en-US" sz="2000" dirty="0"/>
              <a:t> </a:t>
            </a:r>
            <a:r>
              <a:rPr lang="en-US" altLang="ko-KR" sz="2000" dirty="0"/>
              <a:t>Use modal?</a:t>
            </a:r>
          </a:p>
        </p:txBody>
      </p:sp>
    </p:spTree>
    <p:extLst>
      <p:ext uri="{BB962C8B-B14F-4D97-AF65-F5344CB8AC3E}">
        <p14:creationId xmlns:p14="http://schemas.microsoft.com/office/powerpoint/2010/main" val="19289084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894D97-6A13-0325-EC6A-92265CE195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>
            <a:extLst>
              <a:ext uri="{FF2B5EF4-FFF2-40B4-BE49-F238E27FC236}">
                <a16:creationId xmlns:a16="http://schemas.microsoft.com/office/drawing/2014/main" id="{78FD1574-0233-2BB9-8B06-FD3B3ECD7F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460500" y="-457200"/>
            <a:ext cx="19265900" cy="80010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2F2E6872-4E0A-064B-6313-11B2317249CE}"/>
              </a:ext>
            </a:extLst>
          </p:cNvPr>
          <p:cNvSpPr txBox="1"/>
          <p:nvPr/>
        </p:nvSpPr>
        <p:spPr>
          <a:xfrm>
            <a:off x="381000" y="723900"/>
            <a:ext cx="17945101" cy="977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5500" b="0" i="0" u="none" strike="noStrike" spc="-100" dirty="0">
                <a:solidFill>
                  <a:srgbClr val="111111"/>
                </a:solidFill>
                <a:latin typeface="Hakgyoansim Jiugae R"/>
              </a:rPr>
              <a:t>Feature Details : Event</a:t>
            </a:r>
            <a:endParaRPr lang="en-US" sz="5500" i="0" u="none" strike="noStrike" spc="-100" dirty="0">
              <a:solidFill>
                <a:srgbClr val="111111"/>
              </a:solidFill>
              <a:latin typeface="Hakgyoansim Jiugae R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7A51104-7B5E-E103-20F5-747C14C0E1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2082800"/>
            <a:ext cx="6400800" cy="7772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82C30BF-E188-C962-3231-0C89E0D85554}"/>
              </a:ext>
            </a:extLst>
          </p:cNvPr>
          <p:cNvSpPr txBox="1"/>
          <p:nvPr/>
        </p:nvSpPr>
        <p:spPr>
          <a:xfrm>
            <a:off x="6934200" y="2349003"/>
            <a:ext cx="11125200" cy="71316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en-US" altLang="ko-KR" sz="2800" b="1" dirty="0"/>
              <a:t>Features to implement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/>
              <a:t>Event Create/Modify/Delete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/>
              <a:t>Display events (Future &gt; Now &gt; Past)</a:t>
            </a:r>
          </a:p>
          <a:p>
            <a:pPr lvl="1">
              <a:lnSpc>
                <a:spcPct val="150000"/>
              </a:lnSpc>
            </a:pPr>
            <a:endParaRPr lang="en-US" altLang="ko-KR" sz="2800" b="1" dirty="0"/>
          </a:p>
          <a:p>
            <a:pPr lvl="1">
              <a:lnSpc>
                <a:spcPct val="150000"/>
              </a:lnSpc>
            </a:pPr>
            <a:r>
              <a:rPr lang="en-US" altLang="ko-KR" sz="2800" b="1" dirty="0">
                <a:solidFill>
                  <a:srgbClr val="FF0000"/>
                </a:solidFill>
              </a:rPr>
              <a:t>Challenge</a:t>
            </a:r>
            <a:r>
              <a:rPr lang="ko-KR" altLang="en-US" sz="2800" b="1" dirty="0">
                <a:solidFill>
                  <a:srgbClr val="FF0000"/>
                </a:solidFill>
              </a:rPr>
              <a:t> </a:t>
            </a:r>
            <a:r>
              <a:rPr lang="en-US" altLang="ko-KR" sz="2800" b="1" dirty="0">
                <a:solidFill>
                  <a:srgbClr val="FF0000"/>
                </a:solidFill>
              </a:rPr>
              <a:t>to discuss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/>
              <a:t>If there are too many events,</a:t>
            </a:r>
            <a:r>
              <a:rPr lang="ko-KR" altLang="en-US" sz="2800" dirty="0"/>
              <a:t> </a:t>
            </a:r>
            <a:br>
              <a:rPr lang="en-US" altLang="ko-KR" sz="2800" dirty="0"/>
            </a:br>
            <a:r>
              <a:rPr lang="en-US" altLang="ko-KR" sz="2800" dirty="0"/>
              <a:t>we don’t need to load events all at once</a:t>
            </a:r>
            <a:br>
              <a:rPr lang="en-US" altLang="ko-KR" sz="2800" dirty="0"/>
            </a:br>
            <a:r>
              <a:rPr lang="en-US" altLang="ko-KR" sz="2800" dirty="0"/>
              <a:t>-&gt;</a:t>
            </a:r>
            <a:r>
              <a:rPr lang="ko-KR" altLang="en-US" sz="2800" dirty="0"/>
              <a:t> </a:t>
            </a:r>
            <a:r>
              <a:rPr lang="en-US" altLang="ko-KR" sz="2800" dirty="0"/>
              <a:t>Scroll down -&gt; Be able to load more events by 3 months(1 quarter)</a:t>
            </a:r>
            <a:r>
              <a:rPr lang="ko-KR" altLang="en-US" sz="2800" dirty="0"/>
              <a:t> </a:t>
            </a:r>
            <a:r>
              <a:rPr lang="en-US" altLang="ko-KR" sz="2800" dirty="0"/>
              <a:t>Idea) Displaying (Past &gt; Now &gt; Future)</a:t>
            </a:r>
            <a:br>
              <a:rPr lang="en-US" altLang="ko-KR" sz="2800" dirty="0"/>
            </a:br>
            <a:r>
              <a:rPr lang="en-US" altLang="ko-KR" sz="2800" dirty="0"/>
              <a:t>Can we automatically show the current(now) point when the app opened?</a:t>
            </a:r>
          </a:p>
        </p:txBody>
      </p:sp>
    </p:spTree>
    <p:extLst>
      <p:ext uri="{BB962C8B-B14F-4D97-AF65-F5344CB8AC3E}">
        <p14:creationId xmlns:p14="http://schemas.microsoft.com/office/powerpoint/2010/main" val="15531056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703582-1EB5-3D06-D8A4-44247578EA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>
            <a:extLst>
              <a:ext uri="{FF2B5EF4-FFF2-40B4-BE49-F238E27FC236}">
                <a16:creationId xmlns:a16="http://schemas.microsoft.com/office/drawing/2014/main" id="{9F03E685-6BAF-EC30-471A-8B1770B321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460500" y="-457200"/>
            <a:ext cx="19265900" cy="80010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CBF4EA83-0140-6266-F958-DED724F0D031}"/>
              </a:ext>
            </a:extLst>
          </p:cNvPr>
          <p:cNvSpPr txBox="1"/>
          <p:nvPr/>
        </p:nvSpPr>
        <p:spPr>
          <a:xfrm>
            <a:off x="381000" y="723900"/>
            <a:ext cx="17945101" cy="977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5500" b="0" i="0" u="none" strike="noStrike" spc="-100" dirty="0">
                <a:solidFill>
                  <a:srgbClr val="111111"/>
                </a:solidFill>
                <a:latin typeface="Hakgyoansim Jiugae R"/>
              </a:rPr>
              <a:t>Feature Details : </a:t>
            </a:r>
            <a:r>
              <a:rPr lang="en-US" sz="5500" spc="-100" dirty="0">
                <a:solidFill>
                  <a:srgbClr val="111111"/>
                </a:solidFill>
                <a:latin typeface="Hakgyoansim Jiugae R"/>
              </a:rPr>
              <a:t>Setting</a:t>
            </a:r>
            <a:endParaRPr lang="en-US" sz="5500" i="0" u="none" strike="noStrike" spc="-100" dirty="0">
              <a:solidFill>
                <a:srgbClr val="111111"/>
              </a:solidFill>
              <a:latin typeface="Hakgyoansim Jiugae R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F90AC8-1B13-BA20-3211-46527239E366}"/>
              </a:ext>
            </a:extLst>
          </p:cNvPr>
          <p:cNvSpPr txBox="1"/>
          <p:nvPr/>
        </p:nvSpPr>
        <p:spPr>
          <a:xfrm>
            <a:off x="10013574" y="2082800"/>
            <a:ext cx="7969626" cy="77814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en-US" altLang="ko-KR" sz="2800" b="1" dirty="0"/>
              <a:t>Features to implement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/>
              <a:t>Setting notification ‘N days before’ of Food/Finance/Clean/Event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/>
              <a:t>Banning(Expelling) strangers &amp;</a:t>
            </a:r>
            <a:r>
              <a:rPr lang="ko-KR" altLang="en-US" sz="2800" dirty="0"/>
              <a:t> </a:t>
            </a:r>
            <a:r>
              <a:rPr lang="en-US" altLang="ko-KR" sz="2800" dirty="0"/>
              <a:t>Give “master” authority to the other member.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/>
              <a:t>Change Room Password.</a:t>
            </a:r>
          </a:p>
          <a:p>
            <a:pPr lvl="1">
              <a:lnSpc>
                <a:spcPct val="150000"/>
              </a:lnSpc>
            </a:pPr>
            <a:endParaRPr lang="en-US" altLang="ko-KR" sz="2800" b="1" dirty="0"/>
          </a:p>
          <a:p>
            <a:pPr lvl="1">
              <a:lnSpc>
                <a:spcPct val="150000"/>
              </a:lnSpc>
            </a:pPr>
            <a:r>
              <a:rPr lang="en-US" altLang="ko-KR" sz="2800" b="1" dirty="0">
                <a:solidFill>
                  <a:srgbClr val="FF0000"/>
                </a:solidFill>
              </a:rPr>
              <a:t>Challenge</a:t>
            </a:r>
            <a:r>
              <a:rPr lang="ko-KR" altLang="en-US" sz="2800" b="1" dirty="0">
                <a:solidFill>
                  <a:srgbClr val="FF0000"/>
                </a:solidFill>
              </a:rPr>
              <a:t> </a:t>
            </a:r>
            <a:r>
              <a:rPr lang="en-US" altLang="ko-KR" sz="2800" b="1" dirty="0">
                <a:solidFill>
                  <a:srgbClr val="FF0000"/>
                </a:solidFill>
              </a:rPr>
              <a:t>to discuss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/>
              <a:t>When expelling a stranger,</a:t>
            </a:r>
            <a:r>
              <a:rPr lang="ko-KR" altLang="en-US" sz="2800" dirty="0"/>
              <a:t> </a:t>
            </a:r>
            <a:r>
              <a:rPr lang="en-US" altLang="ko-KR" sz="2800" dirty="0"/>
              <a:t>ask the master member mandatory PW change.</a:t>
            </a:r>
            <a:br>
              <a:rPr lang="en-US" altLang="ko-KR" sz="2800" dirty="0"/>
            </a:br>
            <a:r>
              <a:rPr lang="en-US" altLang="ko-KR" sz="2800" dirty="0"/>
              <a:t>-&gt;</a:t>
            </a:r>
            <a:r>
              <a:rPr lang="ko-KR" altLang="en-US" sz="2800" dirty="0"/>
              <a:t> </a:t>
            </a:r>
            <a:r>
              <a:rPr lang="en-US" altLang="ko-KR" sz="2800" dirty="0"/>
              <a:t>How can we handle if the user quit the app during the changes.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52A19BA-D741-3218-150D-E2E883576A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679" y="1790700"/>
            <a:ext cx="9993521" cy="8302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3818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9FBCD9-4AB1-AC57-DFC6-A090D12DEC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텍스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740628AE-28DA-0EC2-5002-D3EA065A14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26" t="12862" r="6728" b="13669"/>
          <a:stretch/>
        </p:blipFill>
        <p:spPr>
          <a:xfrm>
            <a:off x="171449" y="1638300"/>
            <a:ext cx="17945101" cy="8433217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6A71BE6C-7D3E-0AC8-28DA-2C4B448D90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460500" y="-457200"/>
            <a:ext cx="19265900" cy="80010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BAFFD72C-B8FE-0977-393D-612947A0EE2E}"/>
              </a:ext>
            </a:extLst>
          </p:cNvPr>
          <p:cNvSpPr txBox="1"/>
          <p:nvPr/>
        </p:nvSpPr>
        <p:spPr>
          <a:xfrm>
            <a:off x="381000" y="723900"/>
            <a:ext cx="17945101" cy="977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5500" i="0" u="none" strike="noStrike" spc="-100" dirty="0">
                <a:solidFill>
                  <a:srgbClr val="111111"/>
                </a:solidFill>
                <a:latin typeface="Hakgyoansim Jiugae R"/>
              </a:rPr>
              <a:t>Prototype of app designed with Figma</a:t>
            </a:r>
          </a:p>
        </p:txBody>
      </p:sp>
    </p:spTree>
    <p:extLst>
      <p:ext uri="{BB962C8B-B14F-4D97-AF65-F5344CB8AC3E}">
        <p14:creationId xmlns:p14="http://schemas.microsoft.com/office/powerpoint/2010/main" val="6444792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EF1E1C-7DD2-38A5-DBA6-1606ED2F97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>
            <a:extLst>
              <a:ext uri="{FF2B5EF4-FFF2-40B4-BE49-F238E27FC236}">
                <a16:creationId xmlns:a16="http://schemas.microsoft.com/office/drawing/2014/main" id="{1073F9FC-FEE0-8CD1-2758-0BD42694A1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0500" y="-457200"/>
            <a:ext cx="19265900" cy="80010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3E7DBC6C-B8F8-FF8D-5A93-FB715C3906B1}"/>
              </a:ext>
            </a:extLst>
          </p:cNvPr>
          <p:cNvSpPr txBox="1"/>
          <p:nvPr/>
        </p:nvSpPr>
        <p:spPr>
          <a:xfrm>
            <a:off x="381000" y="723900"/>
            <a:ext cx="17945101" cy="977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5500" i="0" u="none" strike="noStrike" spc="-100" dirty="0">
                <a:solidFill>
                  <a:srgbClr val="111111"/>
                </a:solidFill>
                <a:latin typeface="Hakgyoansim Jiugae R"/>
              </a:rPr>
              <a:t>Prototype of app designed with Figma</a:t>
            </a:r>
          </a:p>
        </p:txBody>
      </p:sp>
      <p:pic>
        <p:nvPicPr>
          <p:cNvPr id="4" name="그림 3" descr="스크린샷, 텍스트, 스마트폰이(가) 표시된 사진&#10;&#10;자동 생성된 설명">
            <a:extLst>
              <a:ext uri="{FF2B5EF4-FFF2-40B4-BE49-F238E27FC236}">
                <a16:creationId xmlns:a16="http://schemas.microsoft.com/office/drawing/2014/main" id="{9090205D-18AB-93D3-3640-15CDA92A7E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09" t="11291" r="20161" b="6451"/>
          <a:stretch/>
        </p:blipFill>
        <p:spPr>
          <a:xfrm>
            <a:off x="2946400" y="1714500"/>
            <a:ext cx="12395200" cy="8659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3734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5580C5-AD62-4EF8-7606-EF76E895B2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>
            <a:extLst>
              <a:ext uri="{FF2B5EF4-FFF2-40B4-BE49-F238E27FC236}">
                <a16:creationId xmlns:a16="http://schemas.microsoft.com/office/drawing/2014/main" id="{E7CF83AD-8B2C-75C5-B7C5-EFD89316F3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460500" y="-457200"/>
            <a:ext cx="19265900" cy="80010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9690263A-8ACE-FC6C-3BED-87FE55B3376B}"/>
              </a:ext>
            </a:extLst>
          </p:cNvPr>
          <p:cNvSpPr txBox="1"/>
          <p:nvPr/>
        </p:nvSpPr>
        <p:spPr>
          <a:xfrm>
            <a:off x="381000" y="723900"/>
            <a:ext cx="17945101" cy="977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4800" i="0" u="none" strike="noStrike" spc="-100" dirty="0">
                <a:solidFill>
                  <a:srgbClr val="111111"/>
                </a:solidFill>
                <a:latin typeface="Hakgyoansim Jiugae R"/>
              </a:rPr>
              <a:t>ERD(Entity Relationship Diagram)</a:t>
            </a:r>
          </a:p>
        </p:txBody>
      </p:sp>
      <p:pic>
        <p:nvPicPr>
          <p:cNvPr id="8" name="그림 7" descr="텍스트, 스크린샷, 직사각형, 디자인이(가) 표시된 사진&#10;&#10;자동 생성된 설명">
            <a:extLst>
              <a:ext uri="{FF2B5EF4-FFF2-40B4-BE49-F238E27FC236}">
                <a16:creationId xmlns:a16="http://schemas.microsoft.com/office/drawing/2014/main" id="{893B817B-95ED-BD4D-7106-11DEF206A0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67383"/>
            <a:ext cx="18288000" cy="864644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BC01C44-B825-DD84-3A0B-3E6086F6AE30}"/>
              </a:ext>
            </a:extLst>
          </p:cNvPr>
          <p:cNvSpPr txBox="1"/>
          <p:nvPr/>
        </p:nvSpPr>
        <p:spPr>
          <a:xfrm>
            <a:off x="12420600" y="696657"/>
            <a:ext cx="6858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dirty="0"/>
              <a:t>Keep fixing DB Schema</a:t>
            </a:r>
            <a:br>
              <a:rPr lang="en-US" altLang="ko-KR" sz="1800" b="1" dirty="0"/>
            </a:br>
            <a:r>
              <a:rPr lang="en-US" altLang="ko-KR" sz="1800" b="1" dirty="0"/>
              <a:t>+ planning to add ‘Setting’ schema.</a:t>
            </a:r>
            <a:endParaRPr lang="ko-KR" alt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39388625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643B0D-731B-1634-C989-3360EBFF69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>
            <a:extLst>
              <a:ext uri="{FF2B5EF4-FFF2-40B4-BE49-F238E27FC236}">
                <a16:creationId xmlns:a16="http://schemas.microsoft.com/office/drawing/2014/main" id="{7075186B-63E4-7EC8-BDBE-F27182ADBD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0500" y="-457200"/>
            <a:ext cx="19265900" cy="80010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A2C4E6CE-BDAB-EF9F-864E-1EF09EA1585B}"/>
              </a:ext>
            </a:extLst>
          </p:cNvPr>
          <p:cNvSpPr txBox="1"/>
          <p:nvPr/>
        </p:nvSpPr>
        <p:spPr>
          <a:xfrm>
            <a:off x="381000" y="723900"/>
            <a:ext cx="17945101" cy="977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5500" i="0" u="none" strike="noStrike" spc="-100" dirty="0">
                <a:solidFill>
                  <a:srgbClr val="111111"/>
                </a:solidFill>
                <a:latin typeface="Hakgyoansim Jiugae R"/>
              </a:rPr>
              <a:t>API documentation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3613E54-0379-5AB4-ECEF-651A6F781D0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596"/>
          <a:stretch/>
        </p:blipFill>
        <p:spPr>
          <a:xfrm>
            <a:off x="401053" y="1790699"/>
            <a:ext cx="7066547" cy="813201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43FB474-64C2-BA1E-0D78-D0E75E083BB3}"/>
              </a:ext>
            </a:extLst>
          </p:cNvPr>
          <p:cNvSpPr txBox="1"/>
          <p:nvPr/>
        </p:nvSpPr>
        <p:spPr>
          <a:xfrm>
            <a:off x="8167134" y="2092547"/>
            <a:ext cx="92964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dirty="0"/>
              <a:t>-</a:t>
            </a:r>
            <a:r>
              <a:rPr kumimoji="1" lang="ko-KR" altLang="en-US" sz="2800" dirty="0"/>
              <a:t> </a:t>
            </a:r>
            <a:r>
              <a:rPr kumimoji="1" lang="en-US" altLang="ko-KR" sz="2800" dirty="0"/>
              <a:t>API documentation in Notion</a:t>
            </a:r>
            <a:br>
              <a:rPr kumimoji="1" lang="en-US" altLang="ko-KR" sz="2800" dirty="0"/>
            </a:br>
            <a:r>
              <a:rPr kumimoji="1" lang="en-US" altLang="ko-KR" sz="2800" dirty="0"/>
              <a:t>-&gt;</a:t>
            </a:r>
            <a:r>
              <a:rPr kumimoji="1" lang="ko-KR" altLang="en-US" sz="2800" dirty="0"/>
              <a:t> </a:t>
            </a:r>
            <a:r>
              <a:rPr kumimoji="1" lang="en-US" altLang="ko-KR" sz="2800" dirty="0"/>
              <a:t>Considering automation in </a:t>
            </a:r>
            <a:r>
              <a:rPr kumimoji="1" lang="ko-KR" altLang="en-US" sz="2800" dirty="0"/>
              <a:t> </a:t>
            </a:r>
            <a:r>
              <a:rPr kumimoji="1" lang="en-US" altLang="ko-KR" sz="2800" dirty="0"/>
              <a:t>Swagger while backend Dev.</a:t>
            </a:r>
          </a:p>
          <a:p>
            <a:r>
              <a:rPr kumimoji="1" lang="ko-KR" altLang="en-US" sz="2800" dirty="0"/>
              <a:t>   </a:t>
            </a:r>
            <a:r>
              <a:rPr kumimoji="1" lang="en-US" altLang="ko-KR" sz="2800" dirty="0"/>
              <a:t>-&gt;</a:t>
            </a:r>
            <a:r>
              <a:rPr kumimoji="1" lang="ko-KR" altLang="en-US" sz="2800" dirty="0"/>
              <a:t> </a:t>
            </a:r>
            <a:r>
              <a:rPr kumimoji="1" lang="en-US" altLang="ko-KR" sz="2800" dirty="0"/>
              <a:t>Postman, Swagger</a:t>
            </a:r>
            <a:endParaRPr kumimoji="1"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7540112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9EC4AB-9D34-5712-4D73-6D0700BB19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399FC22F-FE6F-3319-6B90-798ABA1FDB98}"/>
              </a:ext>
            </a:extLst>
          </p:cNvPr>
          <p:cNvSpPr/>
          <p:nvPr/>
        </p:nvSpPr>
        <p:spPr>
          <a:xfrm>
            <a:off x="1718799" y="3453063"/>
            <a:ext cx="6371273" cy="37465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B0D1AC9D-1AD5-3FC9-268B-5CB2F35E72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0500" y="-457200"/>
            <a:ext cx="19265900" cy="80010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95DB30C8-08CD-3374-8A71-C94E34D7EFED}"/>
              </a:ext>
            </a:extLst>
          </p:cNvPr>
          <p:cNvSpPr txBox="1"/>
          <p:nvPr/>
        </p:nvSpPr>
        <p:spPr>
          <a:xfrm>
            <a:off x="381000" y="723900"/>
            <a:ext cx="17945101" cy="977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altLang="ko-KR" sz="5500" i="0" u="none" strike="noStrike" spc="-100" dirty="0">
                <a:solidFill>
                  <a:srgbClr val="111111"/>
                </a:solidFill>
                <a:latin typeface="Hakgyoansim Jiugae R"/>
              </a:rPr>
              <a:t>02-03 Frontend</a:t>
            </a:r>
            <a:r>
              <a:rPr lang="ko-KR" altLang="en-US" sz="5500" i="0" u="none" strike="noStrike" spc="-100" dirty="0">
                <a:solidFill>
                  <a:srgbClr val="111111"/>
                </a:solidFill>
                <a:latin typeface="Hakgyoansim Jiugae R"/>
              </a:rPr>
              <a:t> </a:t>
            </a:r>
            <a:r>
              <a:rPr lang="en-US" altLang="ko-KR" sz="5500" i="0" u="none" strike="noStrike" spc="-100" dirty="0">
                <a:solidFill>
                  <a:srgbClr val="111111"/>
                </a:solidFill>
                <a:latin typeface="Hakgyoansim Jiugae R"/>
              </a:rPr>
              <a:t>&amp; Backend set-up</a:t>
            </a:r>
            <a:endParaRPr lang="en-US" altLang="ko-KR" sz="5500" spc="-100" dirty="0">
              <a:solidFill>
                <a:srgbClr val="111111"/>
              </a:solidFill>
              <a:latin typeface="Hakgyoansim Jiugae R"/>
            </a:endParaRPr>
          </a:p>
          <a:p>
            <a:pPr lvl="0" algn="l">
              <a:lnSpc>
                <a:spcPct val="99600"/>
              </a:lnSpc>
            </a:pPr>
            <a:r>
              <a:rPr lang="en-US" altLang="ko-KR" sz="5500" i="0" u="none" strike="noStrike" spc="-100" dirty="0">
                <a:solidFill>
                  <a:srgbClr val="111111"/>
                </a:solidFill>
                <a:latin typeface="Hakgyoansim Jiugae R"/>
              </a:rPr>
              <a:t>-</a:t>
            </a:r>
            <a:r>
              <a:rPr lang="ko-KR" altLang="en-US" sz="5500" i="0" u="none" strike="noStrike" spc="-100" dirty="0">
                <a:solidFill>
                  <a:srgbClr val="111111"/>
                </a:solidFill>
                <a:latin typeface="Hakgyoansim Jiugae R"/>
              </a:rPr>
              <a:t> </a:t>
            </a:r>
            <a:r>
              <a:rPr lang="en-US" altLang="ko-KR" sz="5500" i="0" u="none" strike="noStrike" spc="-100" dirty="0">
                <a:solidFill>
                  <a:srgbClr val="111111"/>
                </a:solidFill>
                <a:latin typeface="Hakgyoansim Jiugae R"/>
              </a:rPr>
              <a:t>@</a:t>
            </a:r>
            <a:r>
              <a:rPr lang="ko-KR" altLang="en-US" sz="5500" i="0" u="none" strike="noStrike" spc="-100" dirty="0">
                <a:solidFill>
                  <a:srgbClr val="111111"/>
                </a:solidFill>
                <a:latin typeface="Hakgyoansim Jiugae R"/>
              </a:rPr>
              <a:t>황수영 </a:t>
            </a:r>
            <a:r>
              <a:rPr lang="en-US" altLang="ko-KR" sz="5500" i="0" u="none" strike="noStrike" spc="-100" dirty="0">
                <a:solidFill>
                  <a:srgbClr val="111111"/>
                </a:solidFill>
                <a:latin typeface="Hakgyoansim Jiugae R"/>
              </a:rPr>
              <a:t>@</a:t>
            </a:r>
            <a:r>
              <a:rPr lang="ko-KR" altLang="en-US" sz="5500" i="0" u="none" strike="noStrike" spc="-100" dirty="0">
                <a:solidFill>
                  <a:srgbClr val="111111"/>
                </a:solidFill>
                <a:latin typeface="Hakgyoansim Jiugae R"/>
              </a:rPr>
              <a:t>최진욱</a:t>
            </a:r>
            <a:endParaRPr lang="en-US" sz="5500" i="0" u="none" strike="noStrike" spc="-100" dirty="0">
              <a:solidFill>
                <a:srgbClr val="111111"/>
              </a:solidFill>
              <a:latin typeface="Hakgyoansim Jiugae R"/>
            </a:endParaRPr>
          </a:p>
        </p:txBody>
      </p:sp>
      <p:pic>
        <p:nvPicPr>
          <p:cNvPr id="1028" name="Picture 4" descr="post-thumbnail">
            <a:extLst>
              <a:ext uri="{FF2B5EF4-FFF2-40B4-BE49-F238E27FC236}">
                <a16:creationId xmlns:a16="http://schemas.microsoft.com/office/drawing/2014/main" id="{EF8788A9-BB63-067E-DF88-3643C9FF23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0731" y="3681006"/>
            <a:ext cx="3338946" cy="1878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App Engine">
            <a:extLst>
              <a:ext uri="{FF2B5EF4-FFF2-40B4-BE49-F238E27FC236}">
                <a16:creationId xmlns:a16="http://schemas.microsoft.com/office/drawing/2014/main" id="{9C59152E-E161-FD58-5065-E2FE9FF591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0731" y="5782892"/>
            <a:ext cx="2874668" cy="1004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 descr="그래픽, 클립아트, 그래픽 디자인, 창의성이(가) 표시된 사진&#10;&#10;자동 생성된 설명">
            <a:extLst>
              <a:ext uri="{FF2B5EF4-FFF2-40B4-BE49-F238E27FC236}">
                <a16:creationId xmlns:a16="http://schemas.microsoft.com/office/drawing/2014/main" id="{A6CE08F4-F339-F546-9A11-5C1CD6E9CC3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8272" y="3834063"/>
            <a:ext cx="1596354" cy="1572044"/>
          </a:xfrm>
          <a:prstGeom prst="rect">
            <a:avLst/>
          </a:prstGeom>
        </p:spPr>
      </p:pic>
      <p:pic>
        <p:nvPicPr>
          <p:cNvPr id="8" name="그림 7" descr="그래픽, 폰트, 그래픽 디자인, 로고이(가) 표시된 사진&#10;&#10;자동 생성된 설명">
            <a:extLst>
              <a:ext uri="{FF2B5EF4-FFF2-40B4-BE49-F238E27FC236}">
                <a16:creationId xmlns:a16="http://schemas.microsoft.com/office/drawing/2014/main" id="{F2D3C990-F07A-6FB6-9524-E238E395B40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1131" y="4761163"/>
            <a:ext cx="2438400" cy="2438400"/>
          </a:xfrm>
          <a:prstGeom prst="rect">
            <a:avLst/>
          </a:prstGeom>
        </p:spPr>
      </p:pic>
      <p:sp>
        <p:nvSpPr>
          <p:cNvPr id="2" name="사각형: 둥근 모서리 8">
            <a:extLst>
              <a:ext uri="{FF2B5EF4-FFF2-40B4-BE49-F238E27FC236}">
                <a16:creationId xmlns:a16="http://schemas.microsoft.com/office/drawing/2014/main" id="{D944E14A-B665-D977-5AE7-28AC490AE997}"/>
              </a:ext>
            </a:extLst>
          </p:cNvPr>
          <p:cNvSpPr/>
          <p:nvPr/>
        </p:nvSpPr>
        <p:spPr>
          <a:xfrm>
            <a:off x="9992063" y="3487152"/>
            <a:ext cx="6371273" cy="37465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030" name="Picture 6" descr="NextJs - 1편: NextJs 시작을 위한 기본 이론 그리고 프로젝트 생성하기">
            <a:extLst>
              <a:ext uri="{FF2B5EF4-FFF2-40B4-BE49-F238E27FC236}">
                <a16:creationId xmlns:a16="http://schemas.microsoft.com/office/drawing/2014/main" id="{E369797F-4261-D10D-6A80-80F55D1A7B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1593" y="3989634"/>
            <a:ext cx="3299720" cy="1385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Vercel를 이용하여 배포하기">
            <a:extLst>
              <a:ext uri="{FF2B5EF4-FFF2-40B4-BE49-F238E27FC236}">
                <a16:creationId xmlns:a16="http://schemas.microsoft.com/office/drawing/2014/main" id="{33DA81D5-6246-AEC7-799B-E8698F283A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78609" y="5584254"/>
            <a:ext cx="2798180" cy="1462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7 Android Studio Usage Tips | Medium">
            <a:extLst>
              <a:ext uri="{FF2B5EF4-FFF2-40B4-BE49-F238E27FC236}">
                <a16:creationId xmlns:a16="http://schemas.microsoft.com/office/drawing/2014/main" id="{220B0543-DFF8-E45F-0939-B0D942C629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54461" y="3729132"/>
            <a:ext cx="1799220" cy="1799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60260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F23D61-8B88-E7A1-F06D-DA483F4AEE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>
            <a:extLst>
              <a:ext uri="{FF2B5EF4-FFF2-40B4-BE49-F238E27FC236}">
                <a16:creationId xmlns:a16="http://schemas.microsoft.com/office/drawing/2014/main" id="{B55B8B5A-21A5-AB75-E104-E59C4E3D45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0500" y="-457200"/>
            <a:ext cx="19265900" cy="80010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49C8F53C-2EA2-F4EA-BE28-B25E4EBAED0A}"/>
              </a:ext>
            </a:extLst>
          </p:cNvPr>
          <p:cNvSpPr txBox="1"/>
          <p:nvPr/>
        </p:nvSpPr>
        <p:spPr>
          <a:xfrm>
            <a:off x="381000" y="723900"/>
            <a:ext cx="17945101" cy="977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altLang="ko-KR" sz="5500" i="0" u="none" strike="noStrike" spc="-100" dirty="0">
                <a:solidFill>
                  <a:srgbClr val="111111"/>
                </a:solidFill>
                <a:latin typeface="Hakgyoansim Jiugae R"/>
              </a:rPr>
              <a:t>Basic setup @</a:t>
            </a:r>
            <a:r>
              <a:rPr lang="ko-KR" altLang="en-US" sz="5500" i="0" u="none" strike="noStrike" spc="-100" dirty="0">
                <a:solidFill>
                  <a:srgbClr val="111111"/>
                </a:solidFill>
                <a:latin typeface="Hakgyoansim Jiugae R"/>
              </a:rPr>
              <a:t>최진욱</a:t>
            </a:r>
            <a:endParaRPr lang="en-US" sz="5500" i="0" u="none" strike="noStrike" spc="-100" dirty="0">
              <a:solidFill>
                <a:srgbClr val="111111"/>
              </a:solidFill>
              <a:latin typeface="Hakgyoansim Jiugae R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F57DDDC-996A-7406-FA11-B10213720A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5418" y="2092826"/>
            <a:ext cx="8464964" cy="16002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0842179-6989-97EB-60E2-2383EAEDBD3E}"/>
              </a:ext>
            </a:extLst>
          </p:cNvPr>
          <p:cNvSpPr txBox="1"/>
          <p:nvPr/>
        </p:nvSpPr>
        <p:spPr>
          <a:xfrm>
            <a:off x="1028700" y="4824260"/>
            <a:ext cx="105918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fr-FR" altLang="ko-KR" sz="2800" dirty="0" err="1"/>
              <a:t>Managing</a:t>
            </a:r>
            <a:r>
              <a:rPr kumimoji="1" lang="fr-FR" altLang="ko-KR" sz="2800" dirty="0"/>
              <a:t> </a:t>
            </a:r>
            <a:r>
              <a:rPr kumimoji="1" lang="fr-FR" altLang="ko-KR" sz="2800" dirty="0" err="1"/>
              <a:t>with</a:t>
            </a:r>
            <a:r>
              <a:rPr kumimoji="1" lang="fr-FR" altLang="ko-KR" sz="2800" dirty="0"/>
              <a:t> </a:t>
            </a:r>
            <a:r>
              <a:rPr kumimoji="1" lang="fr-FR" altLang="ko-KR" sz="2800" dirty="0" err="1"/>
              <a:t>two</a:t>
            </a:r>
            <a:r>
              <a:rPr kumimoji="1" lang="fr-FR" altLang="ko-KR" sz="2800" dirty="0"/>
              <a:t> repositories, </a:t>
            </a:r>
            <a:br>
              <a:rPr kumimoji="1" lang="fr-FR" altLang="ko-KR" sz="2800" dirty="0"/>
            </a:br>
            <a:r>
              <a:rPr kumimoji="1" lang="fr-FR" altLang="ko-KR" sz="2800" dirty="0"/>
              <a:t>Aplus-web for </a:t>
            </a:r>
            <a:r>
              <a:rPr kumimoji="1" lang="fr-FR" altLang="ko-KR" sz="2800" dirty="0" err="1"/>
              <a:t>webview</a:t>
            </a:r>
            <a:r>
              <a:rPr kumimoji="1" lang="fr-FR" altLang="ko-KR" sz="2800" dirty="0"/>
              <a:t> and Aplus-aos for app </a:t>
            </a:r>
            <a:r>
              <a:rPr kumimoji="1" lang="fr-FR" altLang="ko-KR" sz="2800" dirty="0" err="1"/>
              <a:t>development</a:t>
            </a:r>
            <a:endParaRPr kumimoji="1" lang="fr-FR" altLang="ko-KR" sz="2800" dirty="0"/>
          </a:p>
          <a:p>
            <a:endParaRPr kumimoji="1" lang="fr-FR" altLang="ko-KR" sz="2800" dirty="0"/>
          </a:p>
          <a:p>
            <a:r>
              <a:rPr kumimoji="1" lang="fr-FR" altLang="ko-KR" sz="2800" dirty="0"/>
              <a:t>Aplus-web: </a:t>
            </a:r>
            <a:r>
              <a:rPr kumimoji="1" lang="fr-FR" altLang="ko-KR" sz="2800" dirty="0" err="1"/>
              <a:t>prerequisite</a:t>
            </a:r>
            <a:r>
              <a:rPr kumimoji="1" lang="fr-FR" altLang="ko-KR" sz="2800" dirty="0"/>
              <a:t> packages </a:t>
            </a:r>
            <a:r>
              <a:rPr kumimoji="1" lang="fr-FR" altLang="ko-KR" sz="2800" dirty="0" err="1"/>
              <a:t>installed</a:t>
            </a:r>
            <a:r>
              <a:rPr kumimoji="1" lang="fr-FR" altLang="ko-KR" sz="2800" dirty="0"/>
              <a:t> and </a:t>
            </a:r>
            <a:r>
              <a:rPr kumimoji="1" lang="fr-FR" altLang="ko-KR" sz="2800" dirty="0" err="1"/>
              <a:t>deployment</a:t>
            </a:r>
            <a:r>
              <a:rPr kumimoji="1" lang="fr-FR" altLang="ko-KR" sz="2800" dirty="0"/>
              <a:t> via </a:t>
            </a:r>
            <a:r>
              <a:rPr kumimoji="1" lang="fr-FR" altLang="ko-KR" sz="2800" dirty="0" err="1"/>
              <a:t>Vercel</a:t>
            </a:r>
            <a:r>
              <a:rPr kumimoji="1" lang="fr-FR" altLang="ko-KR" sz="2800" dirty="0"/>
              <a:t> </a:t>
            </a:r>
            <a:r>
              <a:rPr kumimoji="1" lang="fr-FR" altLang="ko-KR" sz="2800" dirty="0" err="1"/>
              <a:t>complete</a:t>
            </a:r>
            <a:endParaRPr kumimoji="1" lang="fr-FR" altLang="ko-KR" sz="2800" dirty="0"/>
          </a:p>
          <a:p>
            <a:endParaRPr kumimoji="1" lang="fr-FR" altLang="ko-KR" sz="2800" dirty="0"/>
          </a:p>
          <a:p>
            <a:r>
              <a:rPr kumimoji="1" lang="fr-FR" altLang="ko-KR" sz="2800" dirty="0"/>
              <a:t>Aplus-aos: </a:t>
            </a:r>
            <a:r>
              <a:rPr kumimoji="1" lang="fr-FR" altLang="ko-KR" sz="2800" dirty="0" err="1"/>
              <a:t>Webview</a:t>
            </a:r>
            <a:r>
              <a:rPr kumimoji="1" lang="fr-FR" altLang="ko-KR" sz="2800" dirty="0"/>
              <a:t> setup </a:t>
            </a:r>
            <a:r>
              <a:rPr kumimoji="1" lang="fr-FR" altLang="ko-KR" sz="2800" dirty="0" err="1"/>
              <a:t>complete</a:t>
            </a:r>
            <a:r>
              <a:rPr kumimoji="1" lang="fr-FR" altLang="ko-KR" sz="2800" dirty="0"/>
              <a:t> via </a:t>
            </a:r>
            <a:r>
              <a:rPr kumimoji="1" lang="fr-FR" altLang="ko-KR" sz="2800" dirty="0" err="1"/>
              <a:t>deployed</a:t>
            </a:r>
            <a:r>
              <a:rPr kumimoji="1" lang="fr-FR" altLang="ko-KR" sz="2800" dirty="0"/>
              <a:t> url, </a:t>
            </a:r>
            <a:r>
              <a:rPr kumimoji="1" lang="fr-FR" altLang="ko-KR" sz="2800" dirty="0" err="1"/>
              <a:t>testing</a:t>
            </a:r>
            <a:r>
              <a:rPr kumimoji="1" lang="fr-FR" altLang="ko-KR" sz="2800" dirty="0"/>
              <a:t> simple </a:t>
            </a:r>
            <a:r>
              <a:rPr kumimoji="1" lang="fr-FR" altLang="ko-KR" sz="2800" dirty="0" err="1"/>
              <a:t>behaviour</a:t>
            </a:r>
            <a:r>
              <a:rPr kumimoji="1" lang="fr-FR" altLang="ko-KR" sz="2800" dirty="0"/>
              <a:t> </a:t>
            </a:r>
            <a:r>
              <a:rPr kumimoji="1" lang="fr-FR" altLang="ko-KR" sz="2800" dirty="0" err="1"/>
              <a:t>with</a:t>
            </a:r>
            <a:r>
              <a:rPr kumimoji="1" lang="fr-FR" altLang="ko-KR" sz="2800" dirty="0"/>
              <a:t> Android phone for </a:t>
            </a:r>
            <a:r>
              <a:rPr kumimoji="1" lang="fr-FR" altLang="ko-KR" sz="2800" dirty="0" err="1"/>
              <a:t>testing</a:t>
            </a:r>
            <a:endParaRPr kumimoji="1" lang="fr-FR" altLang="ko-KR" sz="28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EC66B46-E3F6-EEC1-A335-8A0C40ADA5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68200" y="1143000"/>
            <a:ext cx="3789946" cy="800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4534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445AE3-DA5D-D6E7-4445-94E555A3E9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>
            <a:extLst>
              <a:ext uri="{FF2B5EF4-FFF2-40B4-BE49-F238E27FC236}">
                <a16:creationId xmlns:a16="http://schemas.microsoft.com/office/drawing/2014/main" id="{A5B14B67-4E68-E5EB-4BFB-2D1240488F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0500" y="-457200"/>
            <a:ext cx="19265900" cy="80010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8EA93D04-6194-72AC-A054-29A8AFA18455}"/>
              </a:ext>
            </a:extLst>
          </p:cNvPr>
          <p:cNvSpPr txBox="1"/>
          <p:nvPr/>
        </p:nvSpPr>
        <p:spPr>
          <a:xfrm>
            <a:off x="381000" y="723900"/>
            <a:ext cx="17945101" cy="977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5500" b="1" spc="-100" dirty="0">
                <a:solidFill>
                  <a:srgbClr val="11111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Pretendard ExtraBold" panose="02000903000000020004" pitchFamily="50" charset="-127"/>
              </a:rPr>
              <a:t>02-03 OCR</a:t>
            </a:r>
            <a:r>
              <a:rPr lang="ko-KR" altLang="en-US" sz="5500" b="1" spc="-100" dirty="0">
                <a:solidFill>
                  <a:srgbClr val="11111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5500" b="1" spc="-100" dirty="0">
                <a:solidFill>
                  <a:srgbClr val="11111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Feature Implementation</a:t>
            </a:r>
            <a:r>
              <a:rPr lang="en-US" altLang="ko-KR" sz="5500" b="1" spc="-100" dirty="0">
                <a:solidFill>
                  <a:srgbClr val="11111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Pretendard Black" panose="02000A03000000020004" pitchFamily="50" charset="-127"/>
              </a:rPr>
              <a:t>-</a:t>
            </a:r>
            <a:r>
              <a:rPr lang="ko-KR" altLang="en-US" sz="5500" b="1" spc="-100" dirty="0">
                <a:solidFill>
                  <a:srgbClr val="11111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Pretendard Black" panose="02000A03000000020004" pitchFamily="50" charset="-127"/>
              </a:rPr>
              <a:t> </a:t>
            </a:r>
            <a:r>
              <a:rPr lang="en-US" altLang="ko-KR" sz="5500" b="1" spc="-100" dirty="0">
                <a:solidFill>
                  <a:srgbClr val="11111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Pretendard Black" panose="02000A03000000020004" pitchFamily="50" charset="-127"/>
              </a:rPr>
              <a:t>@</a:t>
            </a:r>
            <a:r>
              <a:rPr lang="ko-KR" altLang="en-US" sz="5500" b="1" spc="-100" dirty="0" err="1">
                <a:solidFill>
                  <a:srgbClr val="11111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Pretendard Black" panose="02000A03000000020004" pitchFamily="50" charset="-127"/>
              </a:rPr>
              <a:t>조서영</a:t>
            </a:r>
            <a:endParaRPr lang="en-US" sz="5500" b="1" i="0" u="none" strike="noStrike" spc="-100" dirty="0">
              <a:solidFill>
                <a:srgbClr val="11111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Pretendard Black" panose="02000A03000000020004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l="44387" t="22710" r="6064" b="14322"/>
          <a:stretch/>
        </p:blipFill>
        <p:spPr>
          <a:xfrm>
            <a:off x="14445617" y="4433093"/>
            <a:ext cx="3276600" cy="416401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44967" y="3672501"/>
            <a:ext cx="2743200" cy="2743200"/>
          </a:xfrm>
          <a:prstGeom prst="rect">
            <a:avLst/>
          </a:prstGeom>
        </p:spPr>
      </p:pic>
      <p:sp>
        <p:nvSpPr>
          <p:cNvPr id="9" name="왼쪽 화살표 8"/>
          <p:cNvSpPr/>
          <p:nvPr/>
        </p:nvSpPr>
        <p:spPr>
          <a:xfrm rot="828864">
            <a:off x="12491334" y="4740403"/>
            <a:ext cx="1676400" cy="1066800"/>
          </a:xfrm>
          <a:prstGeom prst="leftArrow">
            <a:avLst/>
          </a:prstGeom>
          <a:solidFill>
            <a:srgbClr val="0F0F62"/>
          </a:solidFill>
          <a:ln>
            <a:solidFill>
              <a:srgbClr val="0F0F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6019800" y="6849982"/>
            <a:ext cx="862965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arenBoth"/>
            </a:pP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Spring</a:t>
            </a:r>
          </a:p>
          <a:p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-Frame Capture: </a:t>
            </a:r>
            <a:r>
              <a:rPr lang="en-US" altLang="ko-KR" sz="20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OpenCv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-Recognition o product name &amp; expiration date:tess4j </a:t>
            </a:r>
          </a:p>
          <a:p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(2) Flask</a:t>
            </a:r>
          </a:p>
          <a:p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-Frame Capture: </a:t>
            </a:r>
            <a:r>
              <a:rPr lang="en-US" altLang="ko-KR" sz="20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OpenCv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-Recognition of product name&amp; expiration date: </a:t>
            </a:r>
            <a:r>
              <a:rPr lang="en-US" altLang="ko-KR" sz="20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pytesseract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-Send to Spring server: POST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method</a:t>
            </a:r>
            <a:endParaRPr lang="ko-KR" altLang="en-US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아래로 구부러진 화살표 11"/>
          <p:cNvSpPr/>
          <p:nvPr/>
        </p:nvSpPr>
        <p:spPr>
          <a:xfrm flipH="1">
            <a:off x="7391400" y="2361920"/>
            <a:ext cx="3209927" cy="838200"/>
          </a:xfrm>
          <a:prstGeom prst="curvedDownArrow">
            <a:avLst/>
          </a:prstGeom>
          <a:solidFill>
            <a:srgbClr val="0F0F62"/>
          </a:solidFill>
          <a:ln>
            <a:solidFill>
              <a:srgbClr val="0F0F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9800" y="3678649"/>
            <a:ext cx="2743200" cy="27432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8654417" y="1560225"/>
            <a:ext cx="37337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{ “</a:t>
            </a:r>
            <a:r>
              <a:rPr lang="en-US" altLang="ko-KR" dirty="0" err="1"/>
              <a:t>foodname</a:t>
            </a:r>
            <a:r>
              <a:rPr lang="en-US" altLang="ko-KR" dirty="0"/>
              <a:t>” : “</a:t>
            </a:r>
            <a:r>
              <a:rPr lang="ko-KR" altLang="en-US" dirty="0"/>
              <a:t>서울우유</a:t>
            </a:r>
            <a:r>
              <a:rPr lang="en-US" altLang="ko-KR" dirty="0"/>
              <a:t>”,</a:t>
            </a:r>
          </a:p>
          <a:p>
            <a:r>
              <a:rPr lang="en-US" altLang="ko-KR" dirty="0"/>
              <a:t>  “</a:t>
            </a:r>
            <a:r>
              <a:rPr lang="en-US" altLang="ko-KR" dirty="0" err="1"/>
              <a:t>expirationDate</a:t>
            </a:r>
            <a:r>
              <a:rPr lang="en-US" altLang="ko-KR" dirty="0"/>
              <a:t>” : ”2024.12.31”}</a:t>
            </a:r>
            <a:endParaRPr lang="ko-KR" altLang="en-US" dirty="0"/>
          </a:p>
        </p:txBody>
      </p:sp>
      <p:pic>
        <p:nvPicPr>
          <p:cNvPr id="1026" name="Picture 2" descr="데이터베이스 저장소 - 무료 컴퓨터개 아이콘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5232614"/>
            <a:ext cx="3213737" cy="3213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왼쪽 화살표 16"/>
          <p:cNvSpPr/>
          <p:nvPr/>
        </p:nvSpPr>
        <p:spPr>
          <a:xfrm rot="19405225">
            <a:off x="3520069" y="4530665"/>
            <a:ext cx="1676400" cy="1066800"/>
          </a:xfrm>
          <a:prstGeom prst="leftArrow">
            <a:avLst/>
          </a:prstGeom>
          <a:solidFill>
            <a:srgbClr val="0F0F62"/>
          </a:solidFill>
          <a:ln>
            <a:solidFill>
              <a:srgbClr val="0F0F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50018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1C9DFD-F1EB-1FF2-E5E0-5A443DD898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>
            <a:extLst>
              <a:ext uri="{FF2B5EF4-FFF2-40B4-BE49-F238E27FC236}">
                <a16:creationId xmlns:a16="http://schemas.microsoft.com/office/drawing/2014/main" id="{ED175DF9-4748-EA62-022C-9681447585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0500" y="-457200"/>
            <a:ext cx="19265900" cy="80010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92C70BC0-1AC6-F503-48F1-0A619888EB23}"/>
              </a:ext>
            </a:extLst>
          </p:cNvPr>
          <p:cNvSpPr txBox="1"/>
          <p:nvPr/>
        </p:nvSpPr>
        <p:spPr>
          <a:xfrm>
            <a:off x="381000" y="723900"/>
            <a:ext cx="17945101" cy="977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altLang="ko-KR" sz="5500" spc="-100" dirty="0">
                <a:solidFill>
                  <a:srgbClr val="111111"/>
                </a:solidFill>
                <a:latin typeface="Hakgyoansim Jiugae R"/>
              </a:rPr>
              <a:t>Index</a:t>
            </a:r>
            <a:endParaRPr lang="en-US" sz="5500" b="0" i="0" u="none" strike="noStrike" spc="-100" dirty="0">
              <a:solidFill>
                <a:srgbClr val="111111"/>
              </a:solidFill>
              <a:latin typeface="Hakgyoansim Jiugae R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E337BF8-AF93-DA7D-B2F0-548BF9FA5A82}"/>
              </a:ext>
            </a:extLst>
          </p:cNvPr>
          <p:cNvSpPr txBox="1"/>
          <p:nvPr/>
        </p:nvSpPr>
        <p:spPr>
          <a:xfrm>
            <a:off x="1143000" y="2084130"/>
            <a:ext cx="13716000" cy="79714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altLang="ko-KR" sz="3200" b="1" dirty="0"/>
              <a:t>01</a:t>
            </a:r>
            <a:r>
              <a:rPr lang="ko-KR" altLang="en-US" sz="3200" b="1" dirty="0"/>
              <a:t> </a:t>
            </a:r>
            <a:r>
              <a:rPr lang="en-US" altLang="ko-KR" sz="3200" b="1" dirty="0"/>
              <a:t>Role</a:t>
            </a:r>
            <a:r>
              <a:rPr lang="ko-KR" altLang="en-US" sz="3200" b="1" dirty="0"/>
              <a:t> </a:t>
            </a:r>
            <a:r>
              <a:rPr lang="en-US" altLang="ko-KR" sz="3200" b="1" dirty="0"/>
              <a:t>&amp;</a:t>
            </a:r>
            <a:r>
              <a:rPr lang="ko-KR" altLang="en-US" sz="3200" b="1" dirty="0"/>
              <a:t> </a:t>
            </a:r>
            <a:r>
              <a:rPr lang="en-US" altLang="ko-KR" sz="3200" b="1" dirty="0"/>
              <a:t>Action</a:t>
            </a:r>
            <a:r>
              <a:rPr lang="ko-KR" altLang="en-US" sz="3200" b="1" dirty="0"/>
              <a:t> </a:t>
            </a:r>
            <a:r>
              <a:rPr lang="en-US" altLang="ko-KR" sz="3200" b="1" dirty="0"/>
              <a:t>Plan</a:t>
            </a:r>
          </a:p>
          <a:p>
            <a:pPr lvl="1"/>
            <a:endParaRPr lang="en-US" altLang="ko-KR" sz="3200" b="1" dirty="0"/>
          </a:p>
          <a:p>
            <a:pPr lvl="1"/>
            <a:r>
              <a:rPr lang="en-US" altLang="ko-KR" sz="3200" b="1" dirty="0"/>
              <a:t>02</a:t>
            </a:r>
            <a:r>
              <a:rPr lang="ko-KR" altLang="en-US" sz="3200" b="1" dirty="0"/>
              <a:t> </a:t>
            </a:r>
            <a:r>
              <a:rPr lang="en-US" altLang="ko-KR" sz="3200" b="1" dirty="0"/>
              <a:t>What</a:t>
            </a:r>
            <a:r>
              <a:rPr lang="ko-KR" altLang="en-US" sz="3200" b="1" dirty="0"/>
              <a:t> </a:t>
            </a:r>
            <a:r>
              <a:rPr lang="en-US" altLang="ko-KR" sz="3200" b="1" dirty="0"/>
              <a:t>has</a:t>
            </a:r>
            <a:r>
              <a:rPr lang="ko-KR" altLang="en-US" sz="3200" b="1" dirty="0"/>
              <a:t> </a:t>
            </a:r>
            <a:r>
              <a:rPr lang="en-US" altLang="ko-KR" sz="3200" b="1" dirty="0"/>
              <a:t>been</a:t>
            </a:r>
            <a:r>
              <a:rPr lang="ko-KR" altLang="en-US" sz="3200" b="1" dirty="0"/>
              <a:t> </a:t>
            </a:r>
            <a:r>
              <a:rPr lang="en-US" altLang="ko-KR" sz="3200" b="1" dirty="0"/>
              <a:t>done</a:t>
            </a:r>
            <a:r>
              <a:rPr lang="ko-KR" altLang="en-US" sz="3200" b="1" dirty="0"/>
              <a:t> </a:t>
            </a:r>
            <a:r>
              <a:rPr lang="en-US" altLang="ko-KR" sz="3200" b="1" dirty="0"/>
              <a:t>&amp;</a:t>
            </a:r>
            <a:r>
              <a:rPr lang="ko-KR" altLang="en-US" sz="3200" b="1" dirty="0"/>
              <a:t> </a:t>
            </a:r>
            <a:r>
              <a:rPr lang="en-US" altLang="ko-KR" sz="3200" b="1" dirty="0"/>
              <a:t>by</a:t>
            </a:r>
            <a:r>
              <a:rPr lang="ko-KR" altLang="en-US" sz="3200" b="1" dirty="0"/>
              <a:t> </a:t>
            </a:r>
            <a:r>
              <a:rPr lang="en-US" altLang="ko-KR" sz="3200" b="1" dirty="0"/>
              <a:t>whom</a:t>
            </a:r>
            <a:r>
              <a:rPr lang="ko-KR" altLang="en-US" sz="3200" b="1" dirty="0"/>
              <a:t> </a:t>
            </a:r>
            <a:r>
              <a:rPr lang="en-US" altLang="ko-KR" sz="3200" b="1" dirty="0"/>
              <a:t>this</a:t>
            </a:r>
            <a:r>
              <a:rPr lang="ko-KR" altLang="en-US" sz="3200" b="1" dirty="0"/>
              <a:t> </a:t>
            </a:r>
            <a:r>
              <a:rPr lang="en-US" altLang="ko-KR" sz="3200" b="1" dirty="0"/>
              <a:t>week?</a:t>
            </a:r>
          </a:p>
          <a:p>
            <a:pPr lvl="1"/>
            <a:r>
              <a:rPr lang="en-US" altLang="ko-KR" sz="3200" b="1" dirty="0"/>
              <a:t>	02-01</a:t>
            </a:r>
            <a:r>
              <a:rPr lang="ko-KR" altLang="en-US" sz="3200" b="1" dirty="0"/>
              <a:t> </a:t>
            </a:r>
            <a:r>
              <a:rPr lang="en-US" altLang="ko-KR" sz="3200" b="1" dirty="0"/>
              <a:t>Designing</a:t>
            </a:r>
            <a:r>
              <a:rPr lang="ko-KR" altLang="en-US" sz="3200" b="1" dirty="0"/>
              <a:t> </a:t>
            </a:r>
            <a:r>
              <a:rPr lang="fr-FR" altLang="ko-KR" sz="3200" b="1" dirty="0"/>
              <a:t>UX/UI and workflow of the application</a:t>
            </a:r>
            <a:endParaRPr lang="ko-KR" altLang="en-US" sz="3200" dirty="0"/>
          </a:p>
          <a:p>
            <a:pPr marL="1600200" lvl="3" indent="-228600">
              <a:buFont typeface="Arial" panose="020B0604020202020204" pitchFamily="34" charset="0"/>
              <a:buChar char="•"/>
            </a:pPr>
            <a:r>
              <a:rPr lang="en-US" altLang="ko-KR" sz="3200" dirty="0"/>
              <a:t>Specifying the features of app</a:t>
            </a:r>
          </a:p>
          <a:p>
            <a:pPr marL="1600200" lvl="3" indent="-228600">
              <a:buFont typeface="Arial" panose="020B0604020202020204" pitchFamily="34" charset="0"/>
              <a:buChar char="•"/>
            </a:pPr>
            <a:r>
              <a:rPr lang="en-US" altLang="ko-KR" sz="3200" dirty="0"/>
              <a:t>Designing/fixing </a:t>
            </a:r>
            <a:r>
              <a:rPr lang="fr-FR" altLang="ko-KR" sz="3200" dirty="0"/>
              <a:t>UX/UI</a:t>
            </a:r>
          </a:p>
          <a:p>
            <a:pPr marL="1600200" lvl="3" indent="-228600">
              <a:buFont typeface="Arial" panose="020B0604020202020204" pitchFamily="34" charset="0"/>
              <a:buChar char="•"/>
            </a:pPr>
            <a:r>
              <a:rPr lang="fr-FR" altLang="ko-KR" sz="3200" dirty="0" err="1"/>
              <a:t>Designing</a:t>
            </a:r>
            <a:r>
              <a:rPr lang="fr-FR" altLang="ko-KR" sz="3200" dirty="0"/>
              <a:t> prototype of app </a:t>
            </a:r>
            <a:r>
              <a:rPr lang="fr-FR" altLang="ko-KR" sz="3200" dirty="0" err="1"/>
              <a:t>with</a:t>
            </a:r>
            <a:r>
              <a:rPr lang="fr-FR" altLang="ko-KR" sz="3200" dirty="0"/>
              <a:t> </a:t>
            </a:r>
            <a:r>
              <a:rPr lang="fr-FR" altLang="ko-KR" sz="3200" dirty="0" err="1"/>
              <a:t>Figma</a:t>
            </a:r>
            <a:endParaRPr lang="fr-FR" altLang="ko-KR" sz="3200" dirty="0"/>
          </a:p>
          <a:p>
            <a:pPr marL="1600200" lvl="3" indent="-228600">
              <a:buFont typeface="Arial" panose="020B0604020202020204" pitchFamily="34" charset="0"/>
              <a:buChar char="•"/>
            </a:pPr>
            <a:endParaRPr lang="ko-KR" altLang="en-US" sz="3200" dirty="0"/>
          </a:p>
          <a:p>
            <a:pPr lvl="2"/>
            <a:r>
              <a:rPr lang="fr-FR" altLang="ko-KR" sz="3200" b="1" dirty="0"/>
              <a:t>02-02 Frontend &amp; Backend </a:t>
            </a:r>
            <a:r>
              <a:rPr lang="fr-FR" altLang="ko-KR" sz="3200" b="1" dirty="0" err="1"/>
              <a:t>preparation</a:t>
            </a:r>
            <a:r>
              <a:rPr lang="fr-FR" altLang="ko-KR" sz="3200" b="1" dirty="0"/>
              <a:t> &amp; </a:t>
            </a:r>
            <a:r>
              <a:rPr lang="fr-FR" altLang="ko-KR" sz="3200" b="1" dirty="0" err="1"/>
              <a:t>set-up</a:t>
            </a:r>
            <a:endParaRPr lang="fr-FR" altLang="ko-KR" sz="3200" dirty="0"/>
          </a:p>
          <a:p>
            <a:pPr marL="1600200" lvl="3" indent="-228600">
              <a:buFont typeface="Arial" panose="020B0604020202020204" pitchFamily="34" charset="0"/>
              <a:buChar char="•"/>
            </a:pPr>
            <a:r>
              <a:rPr lang="fr-FR" altLang="ko-KR" sz="3200" dirty="0" err="1"/>
              <a:t>Designing</a:t>
            </a:r>
            <a:r>
              <a:rPr lang="fr-FR" altLang="ko-KR" sz="3200" dirty="0"/>
              <a:t> ERD(</a:t>
            </a:r>
            <a:r>
              <a:rPr lang="fr-FR" altLang="ko-KR" sz="3200" dirty="0" err="1"/>
              <a:t>Entity</a:t>
            </a:r>
            <a:r>
              <a:rPr lang="fr-FR" altLang="ko-KR" sz="3200" dirty="0"/>
              <a:t> Relationship Diagram) </a:t>
            </a:r>
          </a:p>
          <a:p>
            <a:pPr marL="1600200" lvl="3" indent="-228600">
              <a:buFont typeface="Arial" panose="020B0604020202020204" pitchFamily="34" charset="0"/>
              <a:buChar char="•"/>
            </a:pPr>
            <a:r>
              <a:rPr lang="fr-FR" altLang="ko-KR" sz="3200" dirty="0"/>
              <a:t>API </a:t>
            </a:r>
            <a:r>
              <a:rPr lang="en-US" altLang="ko-KR" sz="3200" dirty="0"/>
              <a:t>documentation</a:t>
            </a:r>
            <a:endParaRPr lang="en-US" altLang="ko-KR" sz="3200" dirty="0">
              <a:effectLst/>
            </a:endParaRPr>
          </a:p>
          <a:p>
            <a:pPr marL="1143000" lvl="2" indent="-228600">
              <a:buFont typeface="Arial" panose="020B0604020202020204" pitchFamily="34" charset="0"/>
              <a:buChar char="•"/>
            </a:pPr>
            <a:endParaRPr lang="en-US" altLang="ko-KR" sz="3200" dirty="0"/>
          </a:p>
          <a:p>
            <a:pPr lvl="2"/>
            <a:r>
              <a:rPr lang="en-US" altLang="ko-KR" sz="3200" b="1" dirty="0"/>
              <a:t>02-03 OCR Feature Implementation</a:t>
            </a:r>
            <a:endParaRPr lang="en-US" altLang="ko-KR" sz="3200" dirty="0"/>
          </a:p>
          <a:p>
            <a:pPr marL="1600200" lvl="3" indent="-228600">
              <a:buFont typeface="Arial" panose="020B0604020202020204" pitchFamily="34" charset="0"/>
              <a:buChar char="•"/>
            </a:pPr>
            <a:r>
              <a:rPr lang="en-US" altLang="ko-KR" sz="3200" b="1" dirty="0"/>
              <a:t>Technical Background</a:t>
            </a:r>
          </a:p>
          <a:p>
            <a:pPr lvl="1"/>
            <a:endParaRPr lang="en-US" altLang="ko-KR" sz="3200" b="1" dirty="0"/>
          </a:p>
          <a:p>
            <a:pPr lvl="1"/>
            <a:r>
              <a:rPr lang="en-US" altLang="ko-KR" sz="3200" b="1" dirty="0"/>
              <a:t>03</a:t>
            </a:r>
            <a:r>
              <a:rPr lang="ko-KR" altLang="en-US" sz="3200" b="1" dirty="0"/>
              <a:t> </a:t>
            </a:r>
            <a:r>
              <a:rPr lang="en-US" altLang="ko-KR" sz="3200" b="1" dirty="0"/>
              <a:t>What</a:t>
            </a:r>
            <a:r>
              <a:rPr lang="ko-KR" altLang="en-US" sz="3200" b="1" dirty="0"/>
              <a:t> </a:t>
            </a:r>
            <a:r>
              <a:rPr lang="en-US" altLang="ko-KR" sz="3200" b="1" dirty="0"/>
              <a:t>will</a:t>
            </a:r>
            <a:r>
              <a:rPr lang="ko-KR" altLang="en-US" sz="3200" b="1" dirty="0"/>
              <a:t> </a:t>
            </a:r>
            <a:r>
              <a:rPr lang="en-US" altLang="ko-KR" sz="3200" b="1" dirty="0"/>
              <a:t>be</a:t>
            </a:r>
            <a:r>
              <a:rPr lang="ko-KR" altLang="en-US" sz="3200" b="1" dirty="0"/>
              <a:t> </a:t>
            </a:r>
            <a:r>
              <a:rPr lang="en-US" altLang="ko-KR" sz="3200" b="1" dirty="0"/>
              <a:t>done</a:t>
            </a:r>
            <a:r>
              <a:rPr lang="ko-KR" altLang="en-US" sz="3200" b="1" dirty="0"/>
              <a:t> </a:t>
            </a:r>
            <a:r>
              <a:rPr lang="en-US" altLang="ko-KR" sz="3200" b="1" dirty="0"/>
              <a:t>&amp;</a:t>
            </a:r>
            <a:r>
              <a:rPr lang="ko-KR" altLang="en-US" sz="3200" b="1" dirty="0"/>
              <a:t> </a:t>
            </a:r>
            <a:r>
              <a:rPr lang="en-US" altLang="ko-KR" sz="3200" b="1" dirty="0"/>
              <a:t>by</a:t>
            </a:r>
            <a:r>
              <a:rPr lang="ko-KR" altLang="en-US" sz="3200" b="1" dirty="0"/>
              <a:t> </a:t>
            </a:r>
            <a:r>
              <a:rPr lang="en-US" altLang="ko-KR" sz="3200" b="1" dirty="0"/>
              <a:t>whom</a:t>
            </a:r>
            <a:r>
              <a:rPr lang="ko-KR" altLang="en-US" sz="3200" b="1" dirty="0"/>
              <a:t> </a:t>
            </a:r>
            <a:r>
              <a:rPr lang="en-US" altLang="ko-KR" sz="3200" b="1" dirty="0"/>
              <a:t>next</a:t>
            </a:r>
            <a:r>
              <a:rPr lang="ko-KR" altLang="en-US" sz="3200" b="1" dirty="0"/>
              <a:t> </a:t>
            </a:r>
            <a:r>
              <a:rPr lang="en-US" altLang="ko-KR" sz="3200" b="1" dirty="0"/>
              <a:t>week?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8895715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471E09-5642-FBC8-C974-8AE3B839E6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>
            <a:extLst>
              <a:ext uri="{FF2B5EF4-FFF2-40B4-BE49-F238E27FC236}">
                <a16:creationId xmlns:a16="http://schemas.microsoft.com/office/drawing/2014/main" id="{DD94FB99-AFA9-4FE7-CAA6-6430E9A6F4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460500" y="-457200"/>
            <a:ext cx="19265900" cy="800100"/>
          </a:xfrm>
          <a:prstGeom prst="rect">
            <a:avLst/>
          </a:prstGeom>
        </p:spPr>
      </p:pic>
      <p:sp>
        <p:nvSpPr>
          <p:cNvPr id="2" name="TextBox 11">
            <a:extLst>
              <a:ext uri="{FF2B5EF4-FFF2-40B4-BE49-F238E27FC236}">
                <a16:creationId xmlns:a16="http://schemas.microsoft.com/office/drawing/2014/main" id="{B737E7CB-89F9-0ABA-E621-CF9EC5911D38}"/>
              </a:ext>
            </a:extLst>
          </p:cNvPr>
          <p:cNvSpPr txBox="1"/>
          <p:nvPr/>
        </p:nvSpPr>
        <p:spPr>
          <a:xfrm>
            <a:off x="762000" y="723900"/>
            <a:ext cx="18097501" cy="977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5500" spc="-100" dirty="0">
                <a:solidFill>
                  <a:srgbClr val="111111"/>
                </a:solidFill>
                <a:latin typeface="Hakgyoansim Jiugae R"/>
              </a:rPr>
              <a:t>Technical Background – OCR</a:t>
            </a:r>
            <a:endParaRPr lang="en-US" sz="5500" b="0" i="0" u="none" strike="noStrike" spc="-100" dirty="0">
              <a:solidFill>
                <a:srgbClr val="111111"/>
              </a:solidFill>
              <a:latin typeface="Hakgyoansim Jiugae R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62000" y="2105660"/>
            <a:ext cx="11049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reason: to improve convenience of user </a:t>
            </a:r>
            <a:endParaRPr lang="ko-KR" altLang="en-US" sz="28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62000" y="3086100"/>
            <a:ext cx="13944600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8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* ’Tesseract’ </a:t>
            </a:r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</a:t>
            </a:r>
          </a:p>
          <a:p>
            <a:pPr>
              <a:lnSpc>
                <a:spcPct val="200000"/>
              </a:lnSpc>
            </a:pPr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 High accuracy with LSTM </a:t>
            </a:r>
          </a:p>
          <a:p>
            <a:pPr>
              <a:lnSpc>
                <a:spcPct val="200000"/>
              </a:lnSpc>
            </a:pPr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 Support to more than 100 language(include Korean)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Free software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Train Available(Google Cloud Vison, Amazon </a:t>
            </a:r>
            <a:r>
              <a:rPr lang="en-US" altLang="ko-KR" sz="24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Textract</a:t>
            </a: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X)</a:t>
            </a:r>
            <a:endParaRPr lang="ko-KR" altLang="en-US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0728960" y="2105660"/>
            <a:ext cx="3200400" cy="14478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Pre-processing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0728960" y="4038302"/>
            <a:ext cx="3200400" cy="14478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Text Detection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0728960" y="6031914"/>
            <a:ext cx="3200400" cy="14478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Text Recognition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0728960" y="8017906"/>
            <a:ext cx="3200400" cy="14478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Post-processing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12" name="직선 화살표 연결선 11"/>
          <p:cNvCxnSpPr>
            <a:stCxn id="6" idx="2"/>
            <a:endCxn id="8" idx="0"/>
          </p:cNvCxnSpPr>
          <p:nvPr/>
        </p:nvCxnSpPr>
        <p:spPr>
          <a:xfrm>
            <a:off x="12329160" y="3553480"/>
            <a:ext cx="0" cy="484822"/>
          </a:xfrm>
          <a:prstGeom prst="straightConnector1">
            <a:avLst/>
          </a:prstGeom>
          <a:ln w="57150">
            <a:solidFill>
              <a:srgbClr val="0F0F6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/>
          <p:nvPr/>
        </p:nvCxnSpPr>
        <p:spPr>
          <a:xfrm>
            <a:off x="12329160" y="5519738"/>
            <a:ext cx="0" cy="484822"/>
          </a:xfrm>
          <a:prstGeom prst="straightConnector1">
            <a:avLst/>
          </a:prstGeom>
          <a:ln w="57150">
            <a:solidFill>
              <a:srgbClr val="0F0F6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/>
          <p:nvPr/>
        </p:nvCxnSpPr>
        <p:spPr>
          <a:xfrm>
            <a:off x="12359640" y="7533084"/>
            <a:ext cx="0" cy="484822"/>
          </a:xfrm>
          <a:prstGeom prst="straightConnector1">
            <a:avLst/>
          </a:prstGeom>
          <a:ln w="57150">
            <a:solidFill>
              <a:srgbClr val="0F0F6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모서리가 둥근 직사각형 14"/>
          <p:cNvSpPr/>
          <p:nvPr/>
        </p:nvSpPr>
        <p:spPr>
          <a:xfrm>
            <a:off x="12938760" y="4965104"/>
            <a:ext cx="1676400" cy="838200"/>
          </a:xfrm>
          <a:prstGeom prst="roundRect">
            <a:avLst/>
          </a:prstGeom>
          <a:solidFill>
            <a:srgbClr val="0F0F6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/>
              <a:t>CNN</a:t>
            </a:r>
            <a:endParaRPr lang="ko-KR" altLang="en-US" sz="2000" dirty="0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12938760" y="7002502"/>
            <a:ext cx="1676400" cy="838200"/>
          </a:xfrm>
          <a:prstGeom prst="roundRect">
            <a:avLst/>
          </a:prstGeom>
          <a:solidFill>
            <a:srgbClr val="0F0F6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/>
              <a:t>RNN / LSTM</a:t>
            </a:r>
            <a:endParaRPr lang="ko-KR" altLang="en-US" sz="2000" dirty="0"/>
          </a:p>
        </p:txBody>
      </p:sp>
      <p:sp>
        <p:nvSpPr>
          <p:cNvPr id="17" name="양쪽 중괄호 16"/>
          <p:cNvSpPr/>
          <p:nvPr/>
        </p:nvSpPr>
        <p:spPr>
          <a:xfrm>
            <a:off x="14066519" y="1281537"/>
            <a:ext cx="4043681" cy="3096065"/>
          </a:xfrm>
          <a:prstGeom prst="brace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14756132" y="1121409"/>
            <a:ext cx="34036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 Grayscale conversion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: each pixel 0 ~ 255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Binary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: convert to only 2 color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Remove noise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: Gaussian </a:t>
            </a:r>
            <a:r>
              <a:rPr lang="en-US" altLang="ko-KR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Blurr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 Erosion &amp;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Dilation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: adjust thickness</a:t>
            </a:r>
          </a:p>
        </p:txBody>
      </p:sp>
    </p:spTree>
    <p:extLst>
      <p:ext uri="{BB962C8B-B14F-4D97-AF65-F5344CB8AC3E}">
        <p14:creationId xmlns:p14="http://schemas.microsoft.com/office/powerpoint/2010/main" val="37779580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471E09-5642-FBC8-C974-8AE3B839E6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>
            <a:extLst>
              <a:ext uri="{FF2B5EF4-FFF2-40B4-BE49-F238E27FC236}">
                <a16:creationId xmlns:a16="http://schemas.microsoft.com/office/drawing/2014/main" id="{DD94FB99-AFA9-4FE7-CAA6-6430E9A6F4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0500" y="-457200"/>
            <a:ext cx="19265900" cy="800100"/>
          </a:xfrm>
          <a:prstGeom prst="rect">
            <a:avLst/>
          </a:prstGeom>
        </p:spPr>
      </p:pic>
      <p:sp>
        <p:nvSpPr>
          <p:cNvPr id="2" name="TextBox 11">
            <a:extLst>
              <a:ext uri="{FF2B5EF4-FFF2-40B4-BE49-F238E27FC236}">
                <a16:creationId xmlns:a16="http://schemas.microsoft.com/office/drawing/2014/main" id="{B737E7CB-89F9-0ABA-E621-CF9EC5911D38}"/>
              </a:ext>
            </a:extLst>
          </p:cNvPr>
          <p:cNvSpPr txBox="1"/>
          <p:nvPr/>
        </p:nvSpPr>
        <p:spPr>
          <a:xfrm>
            <a:off x="762000" y="723900"/>
            <a:ext cx="18097501" cy="977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5500" spc="-100" dirty="0">
                <a:solidFill>
                  <a:srgbClr val="111111"/>
                </a:solidFill>
                <a:latin typeface="Hakgyoansim Jiugae R"/>
              </a:rPr>
              <a:t>Problem &amp; Plan– OCR</a:t>
            </a:r>
            <a:endParaRPr lang="en-US" sz="5500" b="0" i="0" u="none" strike="noStrike" spc="-100" dirty="0">
              <a:solidFill>
                <a:srgbClr val="111111"/>
              </a:solidFill>
              <a:latin typeface="Hakgyoansim Jiugae R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600200" y="2324100"/>
            <a:ext cx="16383000" cy="6863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1. Location of camera</a:t>
            </a:r>
          </a:p>
          <a:p>
            <a:pPr>
              <a:lnSpc>
                <a:spcPct val="200000"/>
              </a:lnSpc>
            </a:pP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	(1) refrigerator(in)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=&gt; problem : Distinction of product(already recognized or not)</a:t>
            </a:r>
          </a:p>
          <a:p>
            <a:pPr>
              <a:lnSpc>
                <a:spcPct val="200000"/>
              </a:lnSpc>
            </a:pP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	(2) refrigerator(out) =&gt; problem: gap between frame capture and recognition of text(also send POST method to Spring server)</a:t>
            </a:r>
          </a:p>
          <a:p>
            <a:pPr>
              <a:lnSpc>
                <a:spcPct val="200000"/>
              </a:lnSpc>
            </a:pPr>
            <a:endParaRPr lang="en-US" altLang="ko-KR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2. Period of capturing video frame	</a:t>
            </a:r>
          </a:p>
          <a:p>
            <a:pPr>
              <a:lnSpc>
                <a:spcPct val="200000"/>
              </a:lnSpc>
            </a:pP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	</a:t>
            </a:r>
          </a:p>
          <a:p>
            <a:pPr>
              <a:lnSpc>
                <a:spcPct val="200000"/>
              </a:lnSpc>
            </a:pP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3. Check recognition rate of Korean =&gt; select best preprocessing method for improve recognition rate</a:t>
            </a:r>
          </a:p>
          <a:p>
            <a:pPr>
              <a:lnSpc>
                <a:spcPct val="200000"/>
              </a:lnSpc>
            </a:pP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					(cutting size of image, grayscale conversion, binary, and so on)</a:t>
            </a:r>
          </a:p>
          <a:p>
            <a:pPr>
              <a:lnSpc>
                <a:spcPct val="200000"/>
              </a:lnSpc>
            </a:pP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4. Different font and size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endParaRPr lang="en-US" altLang="ko-KR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endParaRPr lang="en-US" altLang="ko-KR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907264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08DA9A-BA88-CB48-4B86-275C63172C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>
            <a:extLst>
              <a:ext uri="{FF2B5EF4-FFF2-40B4-BE49-F238E27FC236}">
                <a16:creationId xmlns:a16="http://schemas.microsoft.com/office/drawing/2014/main" id="{AF62163E-4E75-D6E0-BDF8-EA55371357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460500" y="-457200"/>
            <a:ext cx="19265900" cy="800100"/>
          </a:xfrm>
          <a:prstGeom prst="rect">
            <a:avLst/>
          </a:prstGeom>
        </p:spPr>
      </p:pic>
      <p:sp>
        <p:nvSpPr>
          <p:cNvPr id="2" name="TextBox 11">
            <a:extLst>
              <a:ext uri="{FF2B5EF4-FFF2-40B4-BE49-F238E27FC236}">
                <a16:creationId xmlns:a16="http://schemas.microsoft.com/office/drawing/2014/main" id="{8A0220FE-999C-E247-5034-E02AA856FE8B}"/>
              </a:ext>
            </a:extLst>
          </p:cNvPr>
          <p:cNvSpPr txBox="1"/>
          <p:nvPr/>
        </p:nvSpPr>
        <p:spPr>
          <a:xfrm>
            <a:off x="762000" y="965200"/>
            <a:ext cx="18097501" cy="977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5500" b="0" i="0" u="none" strike="noStrike" spc="-100" dirty="0">
                <a:solidFill>
                  <a:srgbClr val="111111"/>
                </a:solidFill>
                <a:latin typeface="Hakgyoansim Jiugae R"/>
              </a:rPr>
              <a:t>03 What will be done</a:t>
            </a:r>
          </a:p>
          <a:p>
            <a:pPr lvl="0" algn="l">
              <a:lnSpc>
                <a:spcPct val="99600"/>
              </a:lnSpc>
            </a:pPr>
            <a:r>
              <a:rPr lang="en-US" sz="5500" spc="-100" dirty="0">
                <a:solidFill>
                  <a:srgbClr val="111111"/>
                </a:solidFill>
                <a:latin typeface="Hakgyoansim Jiugae R"/>
              </a:rPr>
              <a:t>		</a:t>
            </a:r>
            <a:r>
              <a:rPr lang="en-US" sz="5500" b="0" i="0" u="none" strike="noStrike" spc="-100" dirty="0">
                <a:solidFill>
                  <a:srgbClr val="111111"/>
                </a:solidFill>
                <a:latin typeface="Hakgyoansim Jiugae R"/>
              </a:rPr>
              <a:t>&amp; by whom next week?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ECB21D-DAAD-7AD7-1BEF-B72CBE1E3243}"/>
              </a:ext>
            </a:extLst>
          </p:cNvPr>
          <p:cNvSpPr txBox="1"/>
          <p:nvPr/>
        </p:nvSpPr>
        <p:spPr>
          <a:xfrm>
            <a:off x="1219200" y="3210735"/>
            <a:ext cx="16916400" cy="58189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3600" b="1" dirty="0"/>
              <a:t>Add/Remove/Fix the features of the app</a:t>
            </a:r>
            <a:r>
              <a:rPr lang="en-US" altLang="ko-KR" sz="3600" dirty="0"/>
              <a:t> @all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3600" b="1" dirty="0"/>
              <a:t>Designing the prototype of app with Figma</a:t>
            </a:r>
            <a:r>
              <a:rPr lang="ko-KR" altLang="en-US" sz="3600" dirty="0"/>
              <a:t> </a:t>
            </a:r>
            <a:r>
              <a:rPr lang="en-US" altLang="ko-KR" sz="3600" dirty="0">
                <a:effectLst/>
              </a:rPr>
              <a:t>@</a:t>
            </a:r>
            <a:r>
              <a:rPr lang="ko-KR" altLang="en-US" sz="3600" dirty="0" err="1">
                <a:effectLst/>
              </a:rPr>
              <a:t>진서영</a:t>
            </a:r>
            <a:endParaRPr lang="ko-KR" altLang="en-US" sz="36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altLang="ko-KR" sz="3600" b="1" dirty="0"/>
              <a:t>Fixing API </a:t>
            </a:r>
            <a:r>
              <a:rPr lang="en-US" altLang="ko-KR" sz="3600" b="1" dirty="0"/>
              <a:t>documentation</a:t>
            </a:r>
            <a:r>
              <a:rPr lang="en-US" altLang="ko-KR" sz="3600" dirty="0"/>
              <a:t> </a:t>
            </a:r>
            <a:r>
              <a:rPr lang="en-US" altLang="ko-KR" sz="3600" dirty="0">
                <a:effectLst/>
              </a:rPr>
              <a:t>@</a:t>
            </a:r>
            <a:r>
              <a:rPr lang="ko-KR" altLang="en-US" sz="3600" dirty="0">
                <a:effectLst/>
              </a:rPr>
              <a:t>황수영</a:t>
            </a:r>
            <a:r>
              <a:rPr lang="ko-KR" altLang="en-US" sz="3600" dirty="0"/>
              <a:t> </a:t>
            </a:r>
            <a:r>
              <a:rPr lang="en-US" altLang="ko-KR" sz="3600" dirty="0">
                <a:effectLst/>
              </a:rPr>
              <a:t>@</a:t>
            </a:r>
            <a:r>
              <a:rPr lang="ko-KR" altLang="en-US" sz="3600" dirty="0">
                <a:effectLst/>
              </a:rPr>
              <a:t>최진욱</a:t>
            </a:r>
            <a:r>
              <a:rPr lang="ko-KR" altLang="en-US" sz="3600" dirty="0"/>
              <a:t> </a:t>
            </a:r>
            <a:r>
              <a:rPr lang="en-US" altLang="ko-KR" sz="3600" dirty="0">
                <a:effectLst/>
              </a:rPr>
              <a:t>@</a:t>
            </a:r>
            <a:r>
              <a:rPr lang="ko-KR" altLang="en-US" sz="3600" dirty="0">
                <a:effectLst/>
              </a:rPr>
              <a:t>김민수</a:t>
            </a:r>
            <a:endParaRPr lang="ko-KR" altLang="en-US" sz="36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3600" b="1" dirty="0"/>
              <a:t>Backend</a:t>
            </a:r>
            <a:r>
              <a:rPr lang="ko-KR" altLang="en-US" sz="3600" b="1" dirty="0"/>
              <a:t> </a:t>
            </a:r>
            <a:r>
              <a:rPr lang="en-US" altLang="ko-KR" sz="3600" dirty="0">
                <a:effectLst/>
              </a:rPr>
              <a:t>@</a:t>
            </a:r>
            <a:r>
              <a:rPr lang="ko-KR" altLang="en-US" sz="3600" dirty="0">
                <a:effectLst/>
              </a:rPr>
              <a:t>황수영</a:t>
            </a:r>
            <a:endParaRPr lang="ko-KR" altLang="en-US" sz="36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3600" b="1" dirty="0"/>
              <a:t>Frontend</a:t>
            </a:r>
            <a:r>
              <a:rPr lang="ko-KR" altLang="en-US" sz="3600" dirty="0"/>
              <a:t> </a:t>
            </a:r>
            <a:r>
              <a:rPr lang="en-US" altLang="ko-KR" sz="3600" dirty="0">
                <a:effectLst/>
              </a:rPr>
              <a:t>@</a:t>
            </a:r>
            <a:r>
              <a:rPr lang="ko-KR" altLang="en-US" sz="3600" dirty="0">
                <a:effectLst/>
              </a:rPr>
              <a:t>최진욱 </a:t>
            </a:r>
            <a:r>
              <a:rPr lang="en-US" altLang="ko-KR" sz="3600" dirty="0">
                <a:effectLst/>
              </a:rPr>
              <a:t>-&gt;</a:t>
            </a:r>
            <a:r>
              <a:rPr lang="ko-KR" altLang="en-US" sz="3600" dirty="0">
                <a:effectLst/>
              </a:rPr>
              <a:t> 디자인 나오는 대로 작업 진행</a:t>
            </a:r>
            <a:endParaRPr lang="ko-KR" altLang="en-US" sz="36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altLang="ko-KR" sz="3600" b="1" dirty="0"/>
              <a:t>OCR </a:t>
            </a:r>
            <a:r>
              <a:rPr lang="en-US" altLang="ko-KR" sz="3600" b="1" dirty="0"/>
              <a:t>Feature Implementation</a:t>
            </a:r>
            <a:r>
              <a:rPr lang="en-US" altLang="ko-KR" sz="3600" dirty="0"/>
              <a:t> </a:t>
            </a:r>
            <a:r>
              <a:rPr lang="en-US" altLang="ko-KR" sz="3600" dirty="0">
                <a:effectLst/>
              </a:rPr>
              <a:t>@</a:t>
            </a:r>
            <a:r>
              <a:rPr lang="ko-KR" altLang="en-US" sz="3600" dirty="0">
                <a:effectLst/>
              </a:rPr>
              <a:t>조서영 </a:t>
            </a:r>
            <a:r>
              <a:rPr lang="en-US" altLang="ko-KR" sz="3600" dirty="0">
                <a:effectLst/>
              </a:rPr>
              <a:t>-&gt;</a:t>
            </a:r>
            <a:r>
              <a:rPr lang="ko-KR" altLang="en-US" sz="3600" dirty="0">
                <a:effectLst/>
              </a:rPr>
              <a:t>카메라 도착 이후</a:t>
            </a:r>
            <a:r>
              <a:rPr lang="en-US" altLang="ko-KR" sz="3600" dirty="0">
                <a:effectLst/>
              </a:rPr>
              <a:t>, </a:t>
            </a:r>
            <a:r>
              <a:rPr lang="ko-KR" altLang="en-US" sz="3600" dirty="0"/>
              <a:t>환경 </a:t>
            </a:r>
            <a:r>
              <a:rPr lang="ko-KR" altLang="en-US" sz="3600" dirty="0" err="1"/>
              <a:t>세팅</a:t>
            </a:r>
            <a:r>
              <a:rPr lang="ko-KR" altLang="en-US" sz="3600" dirty="0"/>
              <a:t> 및 프레임 </a:t>
            </a:r>
            <a:r>
              <a:rPr lang="en-US" altLang="ko-KR" sz="3600" dirty="0"/>
              <a:t>										     </a:t>
            </a:r>
            <a:r>
              <a:rPr lang="ko-KR" altLang="en-US" sz="3600" dirty="0"/>
              <a:t>캡처까지 진행 예정</a:t>
            </a:r>
            <a:endParaRPr lang="en-US" altLang="ko-KR" sz="3600" dirty="0"/>
          </a:p>
        </p:txBody>
      </p:sp>
    </p:spTree>
    <p:extLst>
      <p:ext uri="{BB962C8B-B14F-4D97-AF65-F5344CB8AC3E}">
        <p14:creationId xmlns:p14="http://schemas.microsoft.com/office/powerpoint/2010/main" val="9952959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7702343"/>
              </p:ext>
            </p:extLst>
          </p:nvPr>
        </p:nvGraphicFramePr>
        <p:xfrm>
          <a:off x="609600" y="2781300"/>
          <a:ext cx="7467600" cy="5130800"/>
        </p:xfrm>
        <a:graphic>
          <a:graphicData uri="http://schemas.openxmlformats.org/drawingml/2006/table">
            <a:tbl>
              <a:tblPr/>
              <a:tblGrid>
                <a:gridCol w="1943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91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69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636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2500" b="1" i="0" u="none" strike="noStrike">
                          <a:solidFill>
                            <a:srgbClr val="111111"/>
                          </a:solidFill>
                          <a:latin typeface="Pretendard ExtraBold"/>
                        </a:rPr>
                        <a:t>Name</a:t>
                      </a:r>
                      <a:endParaRPr lang="en-US" sz="110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2500" b="0" i="0" u="none" strike="noStrike">
                          <a:solidFill>
                            <a:srgbClr val="111111"/>
                          </a:solidFill>
                          <a:latin typeface="Pretendard ExtraBold"/>
                        </a:rPr>
                        <a:t>Role</a:t>
                      </a:r>
                      <a:endParaRPr lang="en-US" sz="110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2500" b="0" i="0" u="none" strike="noStrike">
                          <a:solidFill>
                            <a:srgbClr val="0F0F62"/>
                          </a:solidFill>
                          <a:ea typeface="Pretendard ExtraBold"/>
                        </a:rPr>
                        <a:t>김민수</a:t>
                      </a:r>
                      <a:endParaRPr lang="en-US" sz="110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2500" b="0" i="0" u="none" strike="noStrike" dirty="0">
                          <a:solidFill>
                            <a:srgbClr val="111111"/>
                          </a:solidFill>
                          <a:latin typeface="Pretendard Regular"/>
                        </a:rPr>
                        <a:t>Planning, Document, UI/UX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176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2500" b="0" i="0" u="none" strike="noStrike">
                          <a:solidFill>
                            <a:srgbClr val="0F0F62"/>
                          </a:solidFill>
                          <a:ea typeface="Pretendard ExtraBold"/>
                        </a:rPr>
                        <a:t>조서영</a:t>
                      </a:r>
                      <a:endParaRPr lang="en-US" sz="110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2500" b="0" i="0" u="none" strike="noStrike" dirty="0">
                          <a:solidFill>
                            <a:srgbClr val="111111"/>
                          </a:solidFill>
                          <a:latin typeface="Pretendard Regular"/>
                        </a:rPr>
                        <a:t>OCR Feature Implementation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176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2500" b="0" i="0" u="none" strike="noStrike" dirty="0" err="1">
                          <a:solidFill>
                            <a:srgbClr val="0F0F62"/>
                          </a:solidFill>
                          <a:ea typeface="Pretendard ExtraBold"/>
                        </a:rPr>
                        <a:t>진서영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2500" b="0" i="0" u="none" strike="noStrike" dirty="0">
                          <a:solidFill>
                            <a:srgbClr val="111111"/>
                          </a:solidFill>
                          <a:latin typeface="Pretendard Regular"/>
                        </a:rPr>
                        <a:t>UI/UX Design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176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2500" b="0" i="0" u="none" strike="noStrike" dirty="0">
                          <a:solidFill>
                            <a:srgbClr val="0F0F62"/>
                          </a:solidFill>
                          <a:ea typeface="Pretendard ExtraBold"/>
                        </a:rPr>
                        <a:t>최진욱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2500" b="0" i="0" u="none" strike="noStrike" dirty="0">
                          <a:solidFill>
                            <a:srgbClr val="111111"/>
                          </a:solidFill>
                          <a:latin typeface="Pretendard Regular"/>
                        </a:rPr>
                        <a:t>Frontend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0500" y="-457200"/>
            <a:ext cx="19265900" cy="800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800" y="3543300"/>
            <a:ext cx="6172200" cy="508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9800" y="4533900"/>
            <a:ext cx="6172200" cy="50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9800" y="5651500"/>
            <a:ext cx="6172200" cy="508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9800" y="6756400"/>
            <a:ext cx="6172200" cy="508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9800" y="7810500"/>
            <a:ext cx="6172200" cy="508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800100" y="774700"/>
            <a:ext cx="10134600" cy="977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5500" b="0" i="0" u="none" strike="noStrike" spc="-100" dirty="0">
                <a:solidFill>
                  <a:srgbClr val="111111"/>
                </a:solidFill>
                <a:latin typeface="Hakgyoansim Jiugae R"/>
              </a:rPr>
              <a:t>01 Role &amp; Action Plan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49300" y="8093911"/>
            <a:ext cx="17018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2500" b="0" i="0" u="none" strike="noStrike" dirty="0">
                <a:solidFill>
                  <a:srgbClr val="000000"/>
                </a:solidFill>
                <a:ea typeface="Pretendard ExtraBold"/>
              </a:rPr>
              <a:t>황수영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432300" y="8140700"/>
            <a:ext cx="13081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Backend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5400000">
            <a:off x="4203699" y="5867400"/>
            <a:ext cx="6654800" cy="254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CD1DFA5-45A9-EBB7-BD15-BCBD11F921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66527" y="1855850"/>
            <a:ext cx="10665321" cy="787358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34DCD1-AC60-8A0E-B88C-AF272C52B2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>
            <a:extLst>
              <a:ext uri="{FF2B5EF4-FFF2-40B4-BE49-F238E27FC236}">
                <a16:creationId xmlns:a16="http://schemas.microsoft.com/office/drawing/2014/main" id="{7DA1A5A4-F032-1F13-B6FB-CFABA9BB97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0500" y="-457200"/>
            <a:ext cx="19265900" cy="80010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0CED59DC-49E8-B374-1D7A-C9A105678CA9}"/>
              </a:ext>
            </a:extLst>
          </p:cNvPr>
          <p:cNvSpPr txBox="1"/>
          <p:nvPr/>
        </p:nvSpPr>
        <p:spPr>
          <a:xfrm>
            <a:off x="723899" y="965200"/>
            <a:ext cx="17945101" cy="977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5500" b="0" i="0" u="none" strike="noStrike" spc="-100" dirty="0">
                <a:solidFill>
                  <a:srgbClr val="111111"/>
                </a:solidFill>
                <a:latin typeface="Hakgyoansim Jiugae R"/>
              </a:rPr>
              <a:t>02 What has been done</a:t>
            </a:r>
          </a:p>
          <a:p>
            <a:pPr lvl="0" algn="l">
              <a:lnSpc>
                <a:spcPct val="99600"/>
              </a:lnSpc>
            </a:pPr>
            <a:r>
              <a:rPr lang="en-US" sz="5500" b="0" i="0" u="none" strike="noStrike" spc="-100" dirty="0">
                <a:solidFill>
                  <a:srgbClr val="111111"/>
                </a:solidFill>
                <a:latin typeface="Hakgyoansim Jiugae R"/>
              </a:rPr>
              <a:t>		&amp; by whom this week?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EE7AAD5-B5E6-DDAF-1B7C-2BC481D9E4EC}"/>
              </a:ext>
            </a:extLst>
          </p:cNvPr>
          <p:cNvSpPr txBox="1"/>
          <p:nvPr/>
        </p:nvSpPr>
        <p:spPr>
          <a:xfrm>
            <a:off x="2209800" y="3069015"/>
            <a:ext cx="13716000" cy="64940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3200" b="1" dirty="0"/>
              <a:t>Designing</a:t>
            </a:r>
            <a:r>
              <a:rPr lang="ko-KR" altLang="en-US" sz="3200" b="1" dirty="0"/>
              <a:t> </a:t>
            </a:r>
            <a:r>
              <a:rPr lang="fr-FR" altLang="ko-KR" sz="3200" b="1" dirty="0"/>
              <a:t>UX/UI and workflow of the application</a:t>
            </a:r>
            <a:endParaRPr lang="ko-KR" altLang="en-US" sz="3200" dirty="0"/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altLang="ko-KR" sz="3200" dirty="0"/>
              <a:t>Specifying the features of app </a:t>
            </a:r>
            <a:r>
              <a:rPr lang="en-US" altLang="ko-KR" sz="3200" dirty="0">
                <a:effectLst/>
              </a:rPr>
              <a:t>@</a:t>
            </a:r>
            <a:r>
              <a:rPr lang="ko-KR" altLang="en-US" sz="3200" dirty="0">
                <a:effectLst/>
              </a:rPr>
              <a:t>김민수</a:t>
            </a:r>
            <a:endParaRPr lang="ko-KR" altLang="en-US" sz="3200" dirty="0"/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altLang="ko-KR" sz="3200" dirty="0"/>
              <a:t>Designing/fixing </a:t>
            </a:r>
            <a:r>
              <a:rPr lang="fr-FR" altLang="ko-KR" sz="3200" dirty="0"/>
              <a:t>UX/UI </a:t>
            </a:r>
            <a:r>
              <a:rPr lang="en-US" altLang="ko-KR" sz="3200" dirty="0">
                <a:effectLst/>
              </a:rPr>
              <a:t>@</a:t>
            </a:r>
            <a:r>
              <a:rPr lang="ko-KR" altLang="en-US" sz="3200" dirty="0">
                <a:effectLst/>
              </a:rPr>
              <a:t>김민수</a:t>
            </a:r>
            <a:r>
              <a:rPr lang="en-US" altLang="ko-KR" sz="3200" dirty="0">
                <a:effectLst/>
              </a:rPr>
              <a:t> @</a:t>
            </a:r>
            <a:r>
              <a:rPr lang="ko-KR" altLang="en-US" sz="3200" dirty="0" err="1">
                <a:effectLst/>
              </a:rPr>
              <a:t>진서영</a:t>
            </a:r>
            <a:endParaRPr lang="ko-KR" altLang="en-US" sz="3200" dirty="0"/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fr-FR" altLang="ko-KR" sz="3200" dirty="0" err="1"/>
              <a:t>Designing</a:t>
            </a:r>
            <a:r>
              <a:rPr lang="fr-FR" altLang="ko-KR" sz="3200" dirty="0"/>
              <a:t> prototype of app </a:t>
            </a:r>
            <a:r>
              <a:rPr lang="fr-FR" altLang="ko-KR" sz="3200" dirty="0" err="1"/>
              <a:t>with</a:t>
            </a:r>
            <a:r>
              <a:rPr lang="fr-FR" altLang="ko-KR" sz="3200" dirty="0"/>
              <a:t> </a:t>
            </a:r>
            <a:r>
              <a:rPr lang="fr-FR" altLang="ko-KR" sz="3200" dirty="0" err="1"/>
              <a:t>Figma</a:t>
            </a:r>
            <a:r>
              <a:rPr lang="fr-FR" altLang="ko-KR" sz="3200" dirty="0"/>
              <a:t> </a:t>
            </a:r>
            <a:r>
              <a:rPr lang="en-US" altLang="ko-KR" sz="3200" dirty="0">
                <a:effectLst/>
              </a:rPr>
              <a:t>@</a:t>
            </a:r>
            <a:r>
              <a:rPr lang="ko-KR" altLang="en-US" sz="3200" dirty="0" err="1">
                <a:effectLst/>
              </a:rPr>
              <a:t>진서영</a:t>
            </a:r>
            <a:endParaRPr lang="en-US" altLang="ko-KR" sz="3200" dirty="0">
              <a:effectLst/>
            </a:endParaRPr>
          </a:p>
          <a:p>
            <a:pPr lvl="2"/>
            <a:endParaRPr lang="ko-KR" altLang="en-US" sz="3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altLang="ko-KR" sz="3200" b="1" dirty="0"/>
              <a:t>Frontend &amp; Backend </a:t>
            </a:r>
            <a:r>
              <a:rPr lang="fr-FR" altLang="ko-KR" sz="3200" b="1" dirty="0" err="1"/>
              <a:t>preparation</a:t>
            </a:r>
            <a:r>
              <a:rPr lang="fr-FR" altLang="ko-KR" sz="3200" b="1" dirty="0"/>
              <a:t> &amp; </a:t>
            </a:r>
            <a:r>
              <a:rPr lang="fr-FR" altLang="ko-KR" sz="3200" b="1" dirty="0" err="1"/>
              <a:t>set-up</a:t>
            </a:r>
            <a:endParaRPr lang="fr-FR" altLang="ko-KR" sz="3200" dirty="0"/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fr-FR" altLang="ko-KR" sz="3200" dirty="0" err="1"/>
              <a:t>Designing</a:t>
            </a:r>
            <a:r>
              <a:rPr lang="fr-FR" altLang="ko-KR" sz="3200" dirty="0"/>
              <a:t> ERD(</a:t>
            </a:r>
            <a:r>
              <a:rPr lang="fr-FR" altLang="ko-KR" sz="3200" dirty="0" err="1"/>
              <a:t>Entity</a:t>
            </a:r>
            <a:r>
              <a:rPr lang="fr-FR" altLang="ko-KR" sz="3200" dirty="0"/>
              <a:t> Relationship Diagram) </a:t>
            </a:r>
            <a:r>
              <a:rPr lang="en-US" altLang="ko-KR" sz="3200" dirty="0">
                <a:effectLst/>
              </a:rPr>
              <a:t>@</a:t>
            </a:r>
            <a:r>
              <a:rPr lang="ko-KR" altLang="en-US" sz="3200" dirty="0">
                <a:effectLst/>
              </a:rPr>
              <a:t>황수영</a:t>
            </a:r>
            <a:endParaRPr lang="ko-KR" altLang="en-US" sz="3200" dirty="0"/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fr-FR" altLang="ko-KR" sz="3200" dirty="0"/>
              <a:t>API </a:t>
            </a:r>
            <a:r>
              <a:rPr lang="en-US" altLang="ko-KR" sz="3200" dirty="0"/>
              <a:t>documentation </a:t>
            </a:r>
            <a:r>
              <a:rPr lang="en-US" altLang="ko-KR" sz="3200" dirty="0">
                <a:effectLst/>
              </a:rPr>
              <a:t>@</a:t>
            </a:r>
            <a:r>
              <a:rPr lang="ko-KR" altLang="en-US" sz="3200" dirty="0">
                <a:effectLst/>
              </a:rPr>
              <a:t>황수영</a:t>
            </a:r>
            <a:r>
              <a:rPr lang="ko-KR" altLang="en-US" sz="3200" dirty="0"/>
              <a:t> </a:t>
            </a:r>
            <a:r>
              <a:rPr lang="en-US" altLang="ko-KR" sz="3200" dirty="0">
                <a:effectLst/>
              </a:rPr>
              <a:t>@</a:t>
            </a:r>
            <a:r>
              <a:rPr lang="ko-KR" altLang="en-US" sz="3200" dirty="0">
                <a:effectLst/>
              </a:rPr>
              <a:t>최진욱</a:t>
            </a:r>
            <a:r>
              <a:rPr lang="ko-KR" altLang="en-US" sz="3200" dirty="0"/>
              <a:t> </a:t>
            </a:r>
            <a:r>
              <a:rPr lang="en-US" altLang="ko-KR" sz="3200" dirty="0">
                <a:effectLst/>
              </a:rPr>
              <a:t>@</a:t>
            </a:r>
            <a:r>
              <a:rPr lang="ko-KR" altLang="en-US" sz="3200" dirty="0">
                <a:effectLst/>
              </a:rPr>
              <a:t>김민수</a:t>
            </a:r>
            <a:endParaRPr lang="en-US" altLang="ko-KR" sz="3200" dirty="0">
              <a:effectLst/>
            </a:endParaRP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altLang="ko-KR" sz="3200" dirty="0"/>
              <a:t>Basic setup(Frontend) @</a:t>
            </a:r>
            <a:r>
              <a:rPr lang="ko-KR" altLang="en-US" sz="3200" dirty="0"/>
              <a:t>최진욱</a:t>
            </a:r>
            <a:endParaRPr lang="en-US" altLang="ko-KR" sz="3200" dirty="0">
              <a:effectLst/>
            </a:endParaRPr>
          </a:p>
          <a:p>
            <a:pPr marL="1143000" lvl="2" indent="-228600">
              <a:buFont typeface="Arial" panose="020B0604020202020204" pitchFamily="34" charset="0"/>
              <a:buChar char="•"/>
            </a:pPr>
            <a:endParaRPr lang="en-US" altLang="ko-KR" sz="3200" dirty="0"/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US" altLang="ko-KR" sz="3200" b="1" dirty="0"/>
              <a:t>OCR Feature Implementation</a:t>
            </a:r>
            <a:r>
              <a:rPr lang="en-US" altLang="ko-KR" sz="3200" dirty="0"/>
              <a:t> @</a:t>
            </a:r>
            <a:r>
              <a:rPr lang="ko-KR" altLang="en-US" sz="3200" dirty="0"/>
              <a:t>조서영</a:t>
            </a:r>
            <a:endParaRPr lang="en-US" altLang="ko-KR" sz="3200" dirty="0"/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altLang="ko-KR" sz="3200" dirty="0"/>
              <a:t>Architecture configuration of how to implement OCR functionality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altLang="ko-KR" sz="3200" dirty="0"/>
              <a:t>Buying a IP camera</a:t>
            </a:r>
          </a:p>
        </p:txBody>
      </p:sp>
    </p:spTree>
    <p:extLst>
      <p:ext uri="{BB962C8B-B14F-4D97-AF65-F5344CB8AC3E}">
        <p14:creationId xmlns:p14="http://schemas.microsoft.com/office/powerpoint/2010/main" val="36555986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E2B852-E350-B1A1-497C-0BDA8000C8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>
            <a:extLst>
              <a:ext uri="{FF2B5EF4-FFF2-40B4-BE49-F238E27FC236}">
                <a16:creationId xmlns:a16="http://schemas.microsoft.com/office/drawing/2014/main" id="{514EE1E7-2B96-FE7F-9305-E912F4A045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0500" y="-457200"/>
            <a:ext cx="19265900" cy="80010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E2670216-C378-64B3-BB2E-9E85093E80AF}"/>
              </a:ext>
            </a:extLst>
          </p:cNvPr>
          <p:cNvSpPr txBox="1"/>
          <p:nvPr/>
        </p:nvSpPr>
        <p:spPr>
          <a:xfrm>
            <a:off x="381000" y="723900"/>
            <a:ext cx="17945101" cy="977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5500" b="0" i="0" u="none" strike="noStrike" spc="-100" dirty="0">
                <a:solidFill>
                  <a:srgbClr val="111111"/>
                </a:solidFill>
                <a:latin typeface="Hakgyoansim Jiugae R"/>
              </a:rPr>
              <a:t>02-02 Main features of our app</a:t>
            </a:r>
            <a:endParaRPr lang="en-US" sz="5500" i="0" u="none" strike="noStrike" spc="-100" dirty="0">
              <a:solidFill>
                <a:srgbClr val="111111"/>
              </a:solidFill>
              <a:latin typeface="Hakgyoansim Jiugae R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809EBAB-9492-DC2F-85DA-F3A1643F58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635822"/>
            <a:ext cx="14283154" cy="8651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6176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8B925E-3CE4-DE20-B4D3-E7EEE64D1A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>
            <a:extLst>
              <a:ext uri="{FF2B5EF4-FFF2-40B4-BE49-F238E27FC236}">
                <a16:creationId xmlns:a16="http://schemas.microsoft.com/office/drawing/2014/main" id="{3ACE154C-86D7-FAFA-6C05-F2A982EF01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460500" y="-457200"/>
            <a:ext cx="19265900" cy="80010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281A7D5D-95A7-D07B-8B38-85E74FDC1150}"/>
              </a:ext>
            </a:extLst>
          </p:cNvPr>
          <p:cNvSpPr txBox="1"/>
          <p:nvPr/>
        </p:nvSpPr>
        <p:spPr>
          <a:xfrm>
            <a:off x="381000" y="723900"/>
            <a:ext cx="17945101" cy="977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5500" b="0" i="0" u="none" strike="noStrike" spc="-100" dirty="0">
                <a:solidFill>
                  <a:srgbClr val="111111"/>
                </a:solidFill>
                <a:latin typeface="Hakgyoansim Jiugae R"/>
              </a:rPr>
              <a:t>Feature Details : Room/User</a:t>
            </a:r>
            <a:endParaRPr lang="en-US" sz="5500" i="0" u="none" strike="noStrike" spc="-100" dirty="0">
              <a:solidFill>
                <a:srgbClr val="111111"/>
              </a:solidFill>
              <a:latin typeface="Hakgyoansim Jiugae R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78B29AD-0121-4D3F-3579-E502BF2A23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554" y="2064753"/>
            <a:ext cx="17518892" cy="785127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055327B-94B3-4229-3F1E-C71EE302F3FC}"/>
              </a:ext>
            </a:extLst>
          </p:cNvPr>
          <p:cNvSpPr txBox="1"/>
          <p:nvPr/>
        </p:nvSpPr>
        <p:spPr>
          <a:xfrm>
            <a:off x="7696200" y="6735537"/>
            <a:ext cx="1371600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altLang="ko-KR" sz="2000" b="1" dirty="0"/>
              <a:t>Features to Implement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US" altLang="ko-KR" sz="2000" dirty="0"/>
              <a:t>Create a Room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US" altLang="ko-KR" sz="2000" dirty="0"/>
              <a:t>Join a Room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US" altLang="ko-KR" sz="2000" dirty="0"/>
              <a:t>Create user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US" altLang="ko-KR" sz="2000" dirty="0"/>
              <a:t>User entry</a:t>
            </a:r>
          </a:p>
          <a:p>
            <a:pPr lvl="1"/>
            <a:endParaRPr lang="en-US" altLang="ko-KR" sz="2000" b="1" dirty="0"/>
          </a:p>
          <a:p>
            <a:pPr lvl="1"/>
            <a:r>
              <a:rPr lang="en-US" altLang="ko-KR" sz="2000" b="1" dirty="0">
                <a:solidFill>
                  <a:srgbClr val="FF0000"/>
                </a:solidFill>
              </a:rPr>
              <a:t>Challenge</a:t>
            </a:r>
            <a:endParaRPr lang="en-US" altLang="ko-KR" sz="2000" dirty="0">
              <a:solidFill>
                <a:srgbClr val="FF0000"/>
              </a:solidFill>
            </a:endParaRP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US" altLang="ko-KR" sz="2000" dirty="0"/>
              <a:t>If there are many similar room IDs, how can we help users accurately find the correct ID?</a:t>
            </a:r>
            <a:br>
              <a:rPr lang="en-US" altLang="ko-KR" sz="2000" dirty="0"/>
            </a:br>
            <a:r>
              <a:rPr lang="en-US" altLang="ko-KR" sz="2000" dirty="0"/>
              <a:t>If users forget their ID or password, how can we implement a recovery feature?</a:t>
            </a:r>
          </a:p>
        </p:txBody>
      </p:sp>
    </p:spTree>
    <p:extLst>
      <p:ext uri="{BB962C8B-B14F-4D97-AF65-F5344CB8AC3E}">
        <p14:creationId xmlns:p14="http://schemas.microsoft.com/office/powerpoint/2010/main" val="32864873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A6D449-3AF4-7730-2542-FDC8B5B5CB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>
            <a:extLst>
              <a:ext uri="{FF2B5EF4-FFF2-40B4-BE49-F238E27FC236}">
                <a16:creationId xmlns:a16="http://schemas.microsoft.com/office/drawing/2014/main" id="{60162B1F-83A5-FE03-B681-CC0F3B778F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0500" y="-457200"/>
            <a:ext cx="19265900" cy="80010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9C53CD15-1A58-650D-DC85-D40097B00463}"/>
              </a:ext>
            </a:extLst>
          </p:cNvPr>
          <p:cNvSpPr txBox="1"/>
          <p:nvPr/>
        </p:nvSpPr>
        <p:spPr>
          <a:xfrm>
            <a:off x="381000" y="723900"/>
            <a:ext cx="17945101" cy="977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5500" b="0" i="0" u="none" strike="noStrike" spc="-100" dirty="0">
                <a:solidFill>
                  <a:srgbClr val="111111"/>
                </a:solidFill>
                <a:latin typeface="Hakgyoansim Jiugae R"/>
              </a:rPr>
              <a:t>Feature Details : </a:t>
            </a:r>
            <a:r>
              <a:rPr lang="en-US" sz="5500" spc="-100" dirty="0">
                <a:solidFill>
                  <a:srgbClr val="111111"/>
                </a:solidFill>
                <a:latin typeface="Hakgyoansim Jiugae R"/>
              </a:rPr>
              <a:t>Home</a:t>
            </a:r>
            <a:endParaRPr lang="en-US" sz="5500" i="0" u="none" strike="noStrike" spc="-100" dirty="0">
              <a:solidFill>
                <a:srgbClr val="111111"/>
              </a:solidFill>
              <a:latin typeface="Hakgyoansim Jiugae R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4A1D955-A785-5CBD-D563-3091DE6871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69800" y="333103"/>
            <a:ext cx="5765800" cy="985677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008DC66-CAEF-30C2-2AD2-EAC777BC038D}"/>
              </a:ext>
            </a:extLst>
          </p:cNvPr>
          <p:cNvSpPr txBox="1"/>
          <p:nvPr/>
        </p:nvSpPr>
        <p:spPr>
          <a:xfrm>
            <a:off x="609600" y="2492103"/>
            <a:ext cx="16535400" cy="65556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altLang="ko-KR" sz="2800" b="1" dirty="0"/>
              <a:t>Features to Implement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US" altLang="ko-KR" sz="2800" dirty="0"/>
              <a:t>Information to Retrieve from Food: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altLang="ko-KR" sz="2800" dirty="0"/>
              <a:t>01. Food items nearing expiration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altLang="ko-KR" sz="2800" dirty="0"/>
              <a:t>02. Favorite foods falling below a set quantity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US" altLang="ko-KR" sz="2800" dirty="0"/>
              <a:t>Information to Retrieve from Finance:</a:t>
            </a:r>
            <a:br>
              <a:rPr lang="en-US" altLang="ko-KR" sz="2800" dirty="0"/>
            </a:br>
            <a:r>
              <a:rPr lang="en-US" altLang="ko-KR" sz="2800" dirty="0"/>
              <a:t>Upcoming expenses with approaching due dates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US" altLang="ko-KR" sz="2800" dirty="0"/>
              <a:t>Information to Retrieve from Clean:</a:t>
            </a:r>
            <a:br>
              <a:rPr lang="en-US" altLang="ko-KR" sz="2800" dirty="0"/>
            </a:br>
            <a:r>
              <a:rPr lang="en-US" altLang="ko-KR" sz="2800" dirty="0"/>
              <a:t>Approaching cleaning tasks with assigned areas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US" altLang="ko-KR" sz="2800" dirty="0"/>
              <a:t>Information to Retrieve from Event:</a:t>
            </a:r>
            <a:br>
              <a:rPr lang="en-US" altLang="ko-KR" sz="2800" dirty="0"/>
            </a:br>
            <a:r>
              <a:rPr lang="en-US" altLang="ko-KR" sz="2800" dirty="0"/>
              <a:t>Approaching shared events</a:t>
            </a:r>
            <a:br>
              <a:rPr lang="en-US" altLang="ko-KR" sz="2800" dirty="0"/>
            </a:br>
            <a:endParaRPr lang="en-US" altLang="ko-KR" sz="2800" b="1" dirty="0"/>
          </a:p>
          <a:p>
            <a:pPr lvl="1"/>
            <a:r>
              <a:rPr lang="en-US" altLang="ko-KR" sz="2800" b="1" dirty="0">
                <a:solidFill>
                  <a:srgbClr val="FF0000"/>
                </a:solidFill>
              </a:rPr>
              <a:t>Challenge</a:t>
            </a:r>
            <a:r>
              <a:rPr lang="ko-KR" altLang="en-US" sz="2800" b="1" dirty="0">
                <a:solidFill>
                  <a:srgbClr val="FF0000"/>
                </a:solidFill>
              </a:rPr>
              <a:t> </a:t>
            </a:r>
            <a:r>
              <a:rPr lang="en-US" altLang="ko-KR" sz="2800" b="1" dirty="0">
                <a:solidFill>
                  <a:srgbClr val="FF0000"/>
                </a:solidFill>
              </a:rPr>
              <a:t>to discuss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US" altLang="ko-KR" sz="2800" dirty="0"/>
              <a:t>When displaying upcoming information from Food, Finance, Clean, and </a:t>
            </a:r>
            <a:br>
              <a:rPr lang="en-US" altLang="ko-KR" sz="2800" dirty="0"/>
            </a:br>
            <a:r>
              <a:rPr lang="en-US" altLang="ko-KR" sz="2800" dirty="0"/>
              <a:t>Event, it would be helpful to allow users to set a notification </a:t>
            </a:r>
            <a:br>
              <a:rPr lang="en-US" altLang="ko-KR" sz="2800" dirty="0"/>
            </a:br>
            <a:r>
              <a:rPr lang="en-US" altLang="ko-KR" sz="2800" dirty="0"/>
              <a:t>for ‘N days before’ in addition to just ‘on the day’.</a:t>
            </a:r>
          </a:p>
        </p:txBody>
      </p:sp>
    </p:spTree>
    <p:extLst>
      <p:ext uri="{BB962C8B-B14F-4D97-AF65-F5344CB8AC3E}">
        <p14:creationId xmlns:p14="http://schemas.microsoft.com/office/powerpoint/2010/main" val="9874246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629452-F2F6-CC40-F773-061804516E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>
            <a:extLst>
              <a:ext uri="{FF2B5EF4-FFF2-40B4-BE49-F238E27FC236}">
                <a16:creationId xmlns:a16="http://schemas.microsoft.com/office/drawing/2014/main" id="{97143128-CAD6-531B-3A7E-4D4DC6F6C3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0500" y="-457200"/>
            <a:ext cx="19265900" cy="80010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B9D0A876-05FC-A160-A95C-297FD36EFE5C}"/>
              </a:ext>
            </a:extLst>
          </p:cNvPr>
          <p:cNvSpPr txBox="1"/>
          <p:nvPr/>
        </p:nvSpPr>
        <p:spPr>
          <a:xfrm>
            <a:off x="381000" y="723900"/>
            <a:ext cx="17945101" cy="977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5500" b="0" i="0" u="none" strike="noStrike" spc="-100" dirty="0">
                <a:solidFill>
                  <a:srgbClr val="111111"/>
                </a:solidFill>
                <a:latin typeface="Hakgyoansim Jiugae R"/>
              </a:rPr>
              <a:t>Feature Details : </a:t>
            </a:r>
            <a:r>
              <a:rPr lang="en-US" sz="5500" spc="-100" dirty="0">
                <a:solidFill>
                  <a:srgbClr val="111111"/>
                </a:solidFill>
                <a:latin typeface="Hakgyoansim Jiugae R"/>
              </a:rPr>
              <a:t>Food</a:t>
            </a:r>
            <a:endParaRPr lang="en-US" sz="5500" i="0" u="none" strike="noStrike" spc="-100" dirty="0">
              <a:solidFill>
                <a:srgbClr val="111111"/>
              </a:solidFill>
              <a:latin typeface="Hakgyoansim Jiugae R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256ECF8-148C-2B03-84AC-91880BDBFE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703" y="1638300"/>
            <a:ext cx="12450297" cy="8585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3FC4426-E5EA-1EBF-D93A-DBCABBCB385A}"/>
              </a:ext>
            </a:extLst>
          </p:cNvPr>
          <p:cNvSpPr txBox="1"/>
          <p:nvPr/>
        </p:nvSpPr>
        <p:spPr>
          <a:xfrm>
            <a:off x="12115800" y="2080722"/>
            <a:ext cx="8534400" cy="68634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ko-KR" altLang="en-US" sz="2000" b="1" dirty="0"/>
              <a:t>구현할 기능</a:t>
            </a:r>
            <a:endParaRPr lang="en-US" altLang="ko-KR" sz="2000" b="1" dirty="0"/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US" altLang="ko-KR" sz="2000" dirty="0"/>
              <a:t>View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altLang="ko-KR" sz="2000" dirty="0"/>
              <a:t>Grouping</a:t>
            </a:r>
          </a:p>
          <a:p>
            <a:pPr marL="1600200" lvl="3" indent="-228600">
              <a:buFont typeface="Arial" panose="020B0604020202020204" pitchFamily="34" charset="0"/>
              <a:buChar char="•"/>
            </a:pPr>
            <a:r>
              <a:rPr lang="en-US" altLang="ko-KR" sz="2000" dirty="0"/>
              <a:t>Default grouping by categories: </a:t>
            </a:r>
            <a:br>
              <a:rPr lang="en-US" altLang="ko-KR" sz="2000" dirty="0"/>
            </a:br>
            <a:r>
              <a:rPr lang="en-US" altLang="ko-KR" sz="2000" dirty="0"/>
              <a:t>Refrigerated/Frozen/Room Temperature</a:t>
            </a:r>
          </a:p>
          <a:p>
            <a:pPr marL="1600200" lvl="3" indent="-228600">
              <a:buFont typeface="Arial" panose="020B0604020202020204" pitchFamily="34" charset="0"/>
              <a:buChar char="•"/>
            </a:pPr>
            <a:r>
              <a:rPr lang="en-US" altLang="ko-KR" sz="2000" dirty="0"/>
              <a:t>Group by food owner</a:t>
            </a:r>
          </a:p>
          <a:p>
            <a:pPr marL="1600200" lvl="3" indent="-228600">
              <a:buFont typeface="Arial" panose="020B0604020202020204" pitchFamily="34" charset="0"/>
              <a:buChar char="•"/>
            </a:pPr>
            <a:r>
              <a:rPr lang="en-US" altLang="ko-KR" sz="2000" dirty="0"/>
              <a:t>Group by favorite foods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altLang="ko-KR" sz="2000" dirty="0"/>
              <a:t>Filtering</a:t>
            </a:r>
          </a:p>
          <a:p>
            <a:pPr marL="1600200" lvl="3" indent="-228600">
              <a:buFont typeface="Arial" panose="020B0604020202020204" pitchFamily="34" charset="0"/>
              <a:buChar char="•"/>
            </a:pPr>
            <a:r>
              <a:rPr lang="en-US" altLang="ko-KR" sz="2000" dirty="0"/>
              <a:t>Display only favorite foods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altLang="ko-KR" sz="2000" dirty="0"/>
              <a:t>Sorting</a:t>
            </a:r>
          </a:p>
          <a:p>
            <a:pPr marL="1600200" lvl="3" indent="-228600">
              <a:buFont typeface="Arial" panose="020B0604020202020204" pitchFamily="34" charset="0"/>
              <a:buChar char="•"/>
            </a:pPr>
            <a:r>
              <a:rPr lang="en-US" altLang="ko-KR" sz="2000" dirty="0"/>
              <a:t>By expiration date (soonest first)</a:t>
            </a:r>
          </a:p>
          <a:p>
            <a:pPr marL="1600200" lvl="3" indent="-228600">
              <a:buFont typeface="Arial" panose="020B0604020202020204" pitchFamily="34" charset="0"/>
              <a:buChar char="•"/>
            </a:pPr>
            <a:r>
              <a:rPr lang="en-US" altLang="ko-KR" sz="2000" dirty="0"/>
              <a:t>By purchase date (oldest first)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altLang="ko-KR" sz="2000" dirty="0"/>
              <a:t>Highlight foods nearing expiration at the top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US" altLang="ko-KR" sz="2000" dirty="0"/>
              <a:t>Add/Modify/Delete Grocery Items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altLang="ko-KR" sz="2000" dirty="0"/>
              <a:t>Quantity display: by item count or percentage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altLang="ko-KR" sz="2000" dirty="0"/>
              <a:t>Tags for Shared or Personal food items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US" altLang="ko-KR" sz="2000" dirty="0"/>
              <a:t>Shared "like" feature for foods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altLang="ko-KR" sz="2000" dirty="0"/>
              <a:t>Notification when the quantity drops </a:t>
            </a:r>
            <a:br>
              <a:rPr lang="en-US" altLang="ko-KR" sz="2000" dirty="0"/>
            </a:br>
            <a:r>
              <a:rPr lang="en-US" altLang="ko-KR" sz="2000" dirty="0"/>
              <a:t>below the set minimum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endParaRPr lang="en-US" altLang="ko-KR" sz="2000" b="1" dirty="0"/>
          </a:p>
          <a:p>
            <a:pPr lvl="1"/>
            <a:r>
              <a:rPr lang="en-US" altLang="ko-KR" sz="2000" b="1" dirty="0">
                <a:solidFill>
                  <a:srgbClr val="FF0000"/>
                </a:solidFill>
              </a:rPr>
              <a:t>Challenge</a:t>
            </a:r>
            <a:endParaRPr lang="en-US" altLang="ko-KR" sz="2000" dirty="0">
              <a:solidFill>
                <a:srgbClr val="FF0000"/>
              </a:solidFill>
            </a:endParaRP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US" altLang="ko-KR" sz="2000" dirty="0"/>
              <a:t>None</a:t>
            </a:r>
          </a:p>
        </p:txBody>
      </p:sp>
    </p:spTree>
    <p:extLst>
      <p:ext uri="{BB962C8B-B14F-4D97-AF65-F5344CB8AC3E}">
        <p14:creationId xmlns:p14="http://schemas.microsoft.com/office/powerpoint/2010/main" val="23681785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C8A360-C2C5-4086-7151-7CC08F00A5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>
            <a:extLst>
              <a:ext uri="{FF2B5EF4-FFF2-40B4-BE49-F238E27FC236}">
                <a16:creationId xmlns:a16="http://schemas.microsoft.com/office/drawing/2014/main" id="{9648200E-A752-2142-9C9C-BE2F8BE7F7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0500" y="-457200"/>
            <a:ext cx="19265900" cy="80010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A3E93A2E-4668-6351-563C-2871BF304F15}"/>
              </a:ext>
            </a:extLst>
          </p:cNvPr>
          <p:cNvSpPr txBox="1"/>
          <p:nvPr/>
        </p:nvSpPr>
        <p:spPr>
          <a:xfrm>
            <a:off x="382290" y="674272"/>
            <a:ext cx="17945101" cy="977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5500" b="0" i="0" u="none" strike="noStrike" spc="-100" dirty="0">
                <a:solidFill>
                  <a:srgbClr val="111111"/>
                </a:solidFill>
                <a:latin typeface="Hakgyoansim Jiugae R"/>
              </a:rPr>
              <a:t>Feature Details : Finance</a:t>
            </a:r>
            <a:endParaRPr lang="en-US" sz="5500" i="0" u="none" strike="noStrike" spc="-100" dirty="0">
              <a:solidFill>
                <a:srgbClr val="111111"/>
              </a:solidFill>
              <a:latin typeface="Hakgyoansim Jiugae R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144262E-84EC-892A-0771-2CFAAE16FA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061" y="1409700"/>
            <a:ext cx="9982200" cy="8696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C13EB80-1DC2-6288-CAD8-38B46857A7D6}"/>
              </a:ext>
            </a:extLst>
          </p:cNvPr>
          <p:cNvSpPr txBox="1"/>
          <p:nvPr/>
        </p:nvSpPr>
        <p:spPr>
          <a:xfrm>
            <a:off x="10109221" y="916743"/>
            <a:ext cx="8534400" cy="93702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en-US" altLang="ko-KR" sz="2400" b="1" dirty="0"/>
              <a:t>Features to Implement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/>
              <a:t>Account Balance Overview</a:t>
            </a:r>
          </a:p>
          <a:p>
            <a:pPr marL="1143000" lvl="2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/>
              <a:t>Create/Edit/Delete accounts</a:t>
            </a:r>
          </a:p>
          <a:p>
            <a:pPr marL="1143000" lvl="2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/>
              <a:t>Monthly Overview of Income/Expenses/Transfers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/>
              <a:t>Track and review all income, expenses, and transfers</a:t>
            </a:r>
          </a:p>
          <a:p>
            <a:pPr marL="1143000" lvl="2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/>
              <a:t>Transaction</a:t>
            </a:r>
            <a:r>
              <a:rPr lang="ko-KR" altLang="en-US" sz="2000" dirty="0"/>
              <a:t> </a:t>
            </a:r>
            <a:r>
              <a:rPr lang="en-US" altLang="ko-KR" sz="2000" dirty="0"/>
              <a:t>create/edit/delete</a:t>
            </a:r>
          </a:p>
          <a:p>
            <a:pPr marL="1143000" lvl="2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/>
              <a:t>View monthly totals and details of income and expenses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/>
              <a:t>Planned Income/Expenses/Saving</a:t>
            </a:r>
          </a:p>
          <a:p>
            <a:pPr marL="1143000" lvl="2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/>
              <a:t>Set up with checkboxes, names, amounts, and expected dates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b="1" dirty="0"/>
          </a:p>
          <a:p>
            <a:pPr lvl="1">
              <a:lnSpc>
                <a:spcPct val="150000"/>
              </a:lnSpc>
            </a:pPr>
            <a:r>
              <a:rPr lang="en-US" altLang="ko-KR" sz="2000" b="1" dirty="0">
                <a:solidFill>
                  <a:srgbClr val="FF0000"/>
                </a:solidFill>
              </a:rPr>
              <a:t>Challenge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/>
              <a:t>Need a color assignment feature per account, considering a preset palette or custom color (e.g., #FFFFFF).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/>
              <a:t>Displaying planned income/expenses/savings as a list view. Due to limited space, a bulk edit and save approach may be more user-friendly than adding edit buttons for each item.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/>
              <a:t>Consider combining and simplifying buttons for tracking income/expenses/transfers.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/>
              <a:t>High number of modals makes the UI feel cluttered—explore alternative UI/UX designs, such as using a bottom sheet.</a:t>
            </a:r>
          </a:p>
        </p:txBody>
      </p:sp>
    </p:spTree>
    <p:extLst>
      <p:ext uri="{BB962C8B-B14F-4D97-AF65-F5344CB8AC3E}">
        <p14:creationId xmlns:p14="http://schemas.microsoft.com/office/powerpoint/2010/main" val="29496066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532</TotalTime>
  <Words>1359</Words>
  <Application>Microsoft Macintosh PowerPoint</Application>
  <PresentationFormat>사용자 지정</PresentationFormat>
  <Paragraphs>206</Paragraphs>
  <Slides>22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33" baseType="lpstr">
      <vt:lpstr>Arial</vt:lpstr>
      <vt:lpstr>Pretendard Bold</vt:lpstr>
      <vt:lpstr>Pretendard Regular</vt:lpstr>
      <vt:lpstr>Hakgyoansim Jiugae R</vt:lpstr>
      <vt:lpstr>Calibri</vt:lpstr>
      <vt:lpstr>Pretendard ExtraBold</vt:lpstr>
      <vt:lpstr>나눔스퀘어_ac ExtraBold</vt:lpstr>
      <vt:lpstr>나눔스퀘어</vt:lpstr>
      <vt:lpstr>맑은 고딕</vt:lpstr>
      <vt:lpstr>나눔스퀘어_ac Bold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LG</dc:creator>
  <cp:lastModifiedBy>Minsoo Kim</cp:lastModifiedBy>
  <cp:revision>89</cp:revision>
  <dcterms:created xsi:type="dcterms:W3CDTF">2006-08-16T00:00:00Z</dcterms:created>
  <dcterms:modified xsi:type="dcterms:W3CDTF">2024-10-11T04:30:37Z</dcterms:modified>
  <cp:contentStatus/>
</cp:coreProperties>
</file>